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44" r:id="rId2"/>
    <p:sldId id="256" r:id="rId3"/>
    <p:sldId id="270" r:id="rId4"/>
    <p:sldId id="265" r:id="rId5"/>
    <p:sldId id="273" r:id="rId6"/>
    <p:sldId id="266" r:id="rId7"/>
    <p:sldId id="269" r:id="rId8"/>
    <p:sldId id="272" r:id="rId9"/>
    <p:sldId id="314" r:id="rId10"/>
    <p:sldId id="341" r:id="rId11"/>
    <p:sldId id="34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5934"/>
  </p:normalViewPr>
  <p:slideViewPr>
    <p:cSldViewPr snapToGrid="0" snapToObjects="1">
      <p:cViewPr varScale="1">
        <p:scale>
          <a:sx n="127" d="100"/>
          <a:sy n="127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363F3-FD11-4844-BC9E-BEBA24498719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DDDFDC2-455E-40B2-8D88-FFC837ABC760}">
      <dgm:prSet/>
      <dgm:spPr/>
      <dgm:t>
        <a:bodyPr/>
        <a:lstStyle/>
        <a:p>
          <a:r>
            <a:rPr lang="en-US"/>
            <a:t>How many individuals are under total correctional control—both in carceral settings and in community corrections—globally? </a:t>
          </a:r>
        </a:p>
      </dgm:t>
    </dgm:pt>
    <dgm:pt modelId="{0B96F281-5DDE-4F60-9B4F-D319E1CE8856}" type="parTrans" cxnId="{C1563025-5DCE-4695-9113-448BB533888D}">
      <dgm:prSet/>
      <dgm:spPr/>
      <dgm:t>
        <a:bodyPr/>
        <a:lstStyle/>
        <a:p>
          <a:endParaRPr lang="en-US"/>
        </a:p>
      </dgm:t>
    </dgm:pt>
    <dgm:pt modelId="{5078C1AA-56D0-49EE-98B6-A195DC0381DD}" type="sibTrans" cxnId="{C1563025-5DCE-4695-9113-448BB533888D}">
      <dgm:prSet/>
      <dgm:spPr/>
      <dgm:t>
        <a:bodyPr/>
        <a:lstStyle/>
        <a:p>
          <a:endParaRPr lang="en-US"/>
        </a:p>
      </dgm:t>
    </dgm:pt>
    <dgm:pt modelId="{BD8E2DB1-0DE9-4719-89AE-2EB38957E3B7}">
      <dgm:prSet/>
      <dgm:spPr/>
      <dgm:t>
        <a:bodyPr/>
        <a:lstStyle/>
        <a:p>
          <a:r>
            <a:rPr lang="en-US" dirty="0"/>
            <a:t>Is there intra-regional  and/or  inter-regional variation in the relative size of the Prison and Community Corrections population globally?</a:t>
          </a:r>
        </a:p>
      </dgm:t>
    </dgm:pt>
    <dgm:pt modelId="{8E2F35BB-BBF1-43DB-9678-6B76A5DD6B18}" type="parTrans" cxnId="{BE0DBB8A-22CE-4BEA-9FE2-693D4B40F2F7}">
      <dgm:prSet/>
      <dgm:spPr/>
      <dgm:t>
        <a:bodyPr/>
        <a:lstStyle/>
        <a:p>
          <a:endParaRPr lang="en-US"/>
        </a:p>
      </dgm:t>
    </dgm:pt>
    <dgm:pt modelId="{F538535B-AF0A-4A2C-A297-638878ACA227}" type="sibTrans" cxnId="{BE0DBB8A-22CE-4BEA-9FE2-693D4B40F2F7}">
      <dgm:prSet/>
      <dgm:spPr/>
      <dgm:t>
        <a:bodyPr/>
        <a:lstStyle/>
        <a:p>
          <a:endParaRPr lang="en-US"/>
        </a:p>
      </dgm:t>
    </dgm:pt>
    <dgm:pt modelId="{41B29FA5-F399-42FC-9CE5-59FF9F47E6E1}">
      <dgm:prSet/>
      <dgm:spPr/>
      <dgm:t>
        <a:bodyPr/>
        <a:lstStyle/>
        <a:p>
          <a:r>
            <a:rPr lang="en-US"/>
            <a:t>Do Countries with the largest prison populations also have large community corrections populations?</a:t>
          </a:r>
        </a:p>
      </dgm:t>
    </dgm:pt>
    <dgm:pt modelId="{8C0F5F17-4B12-4C44-956E-8AD137C2D980}" type="parTrans" cxnId="{BA10A493-09B6-4AED-80F6-4C79858856E4}">
      <dgm:prSet/>
      <dgm:spPr/>
      <dgm:t>
        <a:bodyPr/>
        <a:lstStyle/>
        <a:p>
          <a:endParaRPr lang="en-US"/>
        </a:p>
      </dgm:t>
    </dgm:pt>
    <dgm:pt modelId="{2A508017-2FE0-4791-A180-883D4B09DCC0}" type="sibTrans" cxnId="{BA10A493-09B6-4AED-80F6-4C79858856E4}">
      <dgm:prSet/>
      <dgm:spPr/>
      <dgm:t>
        <a:bodyPr/>
        <a:lstStyle/>
        <a:p>
          <a:endParaRPr lang="en-US"/>
        </a:p>
      </dgm:t>
    </dgm:pt>
    <dgm:pt modelId="{ECAF1C07-8096-4251-90E8-F6E95E12D6E3}">
      <dgm:prSet/>
      <dgm:spPr/>
      <dgm:t>
        <a:bodyPr/>
        <a:lstStyle/>
        <a:p>
          <a:r>
            <a:rPr lang="en-US"/>
            <a:t>What do we know about the effectiveness of community corrections?</a:t>
          </a:r>
        </a:p>
      </dgm:t>
    </dgm:pt>
    <dgm:pt modelId="{13ECB00D-9B15-4385-A07E-5AAD05D41C23}" type="parTrans" cxnId="{D1FDDFBC-AA2F-4D47-8EC6-63A9FA48A739}">
      <dgm:prSet/>
      <dgm:spPr/>
      <dgm:t>
        <a:bodyPr/>
        <a:lstStyle/>
        <a:p>
          <a:endParaRPr lang="en-US"/>
        </a:p>
      </dgm:t>
    </dgm:pt>
    <dgm:pt modelId="{C55F103B-9361-462B-BBCE-B7FA8FD0128A}" type="sibTrans" cxnId="{D1FDDFBC-AA2F-4D47-8EC6-63A9FA48A739}">
      <dgm:prSet/>
      <dgm:spPr/>
      <dgm:t>
        <a:bodyPr/>
        <a:lstStyle/>
        <a:p>
          <a:endParaRPr lang="en-US"/>
        </a:p>
      </dgm:t>
    </dgm:pt>
    <dgm:pt modelId="{D04AC759-DEEE-124E-904A-8D4CCAE53E01}" type="pres">
      <dgm:prSet presAssocID="{22B363F3-FD11-4844-BC9E-BEBA24498719}" presName="linear" presStyleCnt="0">
        <dgm:presLayoutVars>
          <dgm:animLvl val="lvl"/>
          <dgm:resizeHandles val="exact"/>
        </dgm:presLayoutVars>
      </dgm:prSet>
      <dgm:spPr/>
    </dgm:pt>
    <dgm:pt modelId="{E922E0A7-C353-0C41-A800-1EE2CCF3FECB}" type="pres">
      <dgm:prSet presAssocID="{FDDDFDC2-455E-40B2-8D88-FFC837ABC76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D4AD30-333D-6548-912B-152A9FBF2C75}" type="pres">
      <dgm:prSet presAssocID="{5078C1AA-56D0-49EE-98B6-A195DC0381DD}" presName="spacer" presStyleCnt="0"/>
      <dgm:spPr/>
    </dgm:pt>
    <dgm:pt modelId="{C5CA768C-A018-B54F-ABF6-3F5A36006FED}" type="pres">
      <dgm:prSet presAssocID="{BD8E2DB1-0DE9-4719-89AE-2EB38957E3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A0D355F-80B3-F643-AA66-FE170E1BA198}" type="pres">
      <dgm:prSet presAssocID="{F538535B-AF0A-4A2C-A297-638878ACA227}" presName="spacer" presStyleCnt="0"/>
      <dgm:spPr/>
    </dgm:pt>
    <dgm:pt modelId="{DC1BBE2B-7CDE-EF46-A9AB-4F98EA91867D}" type="pres">
      <dgm:prSet presAssocID="{41B29FA5-F399-42FC-9CE5-59FF9F47E6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D87315-5FF3-8743-B83A-0730438E5B02}" type="pres">
      <dgm:prSet presAssocID="{2A508017-2FE0-4791-A180-883D4B09DCC0}" presName="spacer" presStyleCnt="0"/>
      <dgm:spPr/>
    </dgm:pt>
    <dgm:pt modelId="{A03B67B8-4751-6548-A01D-7A2D2B9726F1}" type="pres">
      <dgm:prSet presAssocID="{ECAF1C07-8096-4251-90E8-F6E95E12D6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1563025-5DCE-4695-9113-448BB533888D}" srcId="{22B363F3-FD11-4844-BC9E-BEBA24498719}" destId="{FDDDFDC2-455E-40B2-8D88-FFC837ABC760}" srcOrd="0" destOrd="0" parTransId="{0B96F281-5DDE-4F60-9B4F-D319E1CE8856}" sibTransId="{5078C1AA-56D0-49EE-98B6-A195DC0381DD}"/>
    <dgm:cxn modelId="{2C9BE345-1119-0D4C-9AAC-3D9F5A9391FF}" type="presOf" srcId="{41B29FA5-F399-42FC-9CE5-59FF9F47E6E1}" destId="{DC1BBE2B-7CDE-EF46-A9AB-4F98EA91867D}" srcOrd="0" destOrd="0" presId="urn:microsoft.com/office/officeart/2005/8/layout/vList2"/>
    <dgm:cxn modelId="{FE09315C-7123-5349-8E9A-2FF3C35DB30A}" type="presOf" srcId="{BD8E2DB1-0DE9-4719-89AE-2EB38957E3B7}" destId="{C5CA768C-A018-B54F-ABF6-3F5A36006FED}" srcOrd="0" destOrd="0" presId="urn:microsoft.com/office/officeart/2005/8/layout/vList2"/>
    <dgm:cxn modelId="{21832B83-AD98-B94D-B905-039EA8A60466}" type="presOf" srcId="{FDDDFDC2-455E-40B2-8D88-FFC837ABC760}" destId="{E922E0A7-C353-0C41-A800-1EE2CCF3FECB}" srcOrd="0" destOrd="0" presId="urn:microsoft.com/office/officeart/2005/8/layout/vList2"/>
    <dgm:cxn modelId="{BE0DBB8A-22CE-4BEA-9FE2-693D4B40F2F7}" srcId="{22B363F3-FD11-4844-BC9E-BEBA24498719}" destId="{BD8E2DB1-0DE9-4719-89AE-2EB38957E3B7}" srcOrd="1" destOrd="0" parTransId="{8E2F35BB-BBF1-43DB-9678-6B76A5DD6B18}" sibTransId="{F538535B-AF0A-4A2C-A297-638878ACA227}"/>
    <dgm:cxn modelId="{C7222A8E-AF8C-EA4A-8710-019797EC7323}" type="presOf" srcId="{ECAF1C07-8096-4251-90E8-F6E95E12D6E3}" destId="{A03B67B8-4751-6548-A01D-7A2D2B9726F1}" srcOrd="0" destOrd="0" presId="urn:microsoft.com/office/officeart/2005/8/layout/vList2"/>
    <dgm:cxn modelId="{BA10A493-09B6-4AED-80F6-4C79858856E4}" srcId="{22B363F3-FD11-4844-BC9E-BEBA24498719}" destId="{41B29FA5-F399-42FC-9CE5-59FF9F47E6E1}" srcOrd="2" destOrd="0" parTransId="{8C0F5F17-4B12-4C44-956E-8AD137C2D980}" sibTransId="{2A508017-2FE0-4791-A180-883D4B09DCC0}"/>
    <dgm:cxn modelId="{D1FDDFBC-AA2F-4D47-8EC6-63A9FA48A739}" srcId="{22B363F3-FD11-4844-BC9E-BEBA24498719}" destId="{ECAF1C07-8096-4251-90E8-F6E95E12D6E3}" srcOrd="3" destOrd="0" parTransId="{13ECB00D-9B15-4385-A07E-5AAD05D41C23}" sibTransId="{C55F103B-9361-462B-BBCE-B7FA8FD0128A}"/>
    <dgm:cxn modelId="{E89626D2-8821-A74F-A89D-4F0A66D1F06E}" type="presOf" srcId="{22B363F3-FD11-4844-BC9E-BEBA24498719}" destId="{D04AC759-DEEE-124E-904A-8D4CCAE53E01}" srcOrd="0" destOrd="0" presId="urn:microsoft.com/office/officeart/2005/8/layout/vList2"/>
    <dgm:cxn modelId="{8111CC60-2EAA-404A-8802-1C2397C7038B}" type="presParOf" srcId="{D04AC759-DEEE-124E-904A-8D4CCAE53E01}" destId="{E922E0A7-C353-0C41-A800-1EE2CCF3FECB}" srcOrd="0" destOrd="0" presId="urn:microsoft.com/office/officeart/2005/8/layout/vList2"/>
    <dgm:cxn modelId="{F290C528-AE12-2248-915F-132CEA149076}" type="presParOf" srcId="{D04AC759-DEEE-124E-904A-8D4CCAE53E01}" destId="{70D4AD30-333D-6548-912B-152A9FBF2C75}" srcOrd="1" destOrd="0" presId="urn:microsoft.com/office/officeart/2005/8/layout/vList2"/>
    <dgm:cxn modelId="{684DC0F3-DE5A-9D4B-A891-448895821ED2}" type="presParOf" srcId="{D04AC759-DEEE-124E-904A-8D4CCAE53E01}" destId="{C5CA768C-A018-B54F-ABF6-3F5A36006FED}" srcOrd="2" destOrd="0" presId="urn:microsoft.com/office/officeart/2005/8/layout/vList2"/>
    <dgm:cxn modelId="{58F53073-B00C-5A42-88B1-F1F888899AB9}" type="presParOf" srcId="{D04AC759-DEEE-124E-904A-8D4CCAE53E01}" destId="{AA0D355F-80B3-F643-AA66-FE170E1BA198}" srcOrd="3" destOrd="0" presId="urn:microsoft.com/office/officeart/2005/8/layout/vList2"/>
    <dgm:cxn modelId="{B51B848A-F411-A246-9E9F-C084559DBAC5}" type="presParOf" srcId="{D04AC759-DEEE-124E-904A-8D4CCAE53E01}" destId="{DC1BBE2B-7CDE-EF46-A9AB-4F98EA91867D}" srcOrd="4" destOrd="0" presId="urn:microsoft.com/office/officeart/2005/8/layout/vList2"/>
    <dgm:cxn modelId="{BE4B5E71-BBEB-0447-B4CA-7348FFCAF417}" type="presParOf" srcId="{D04AC759-DEEE-124E-904A-8D4CCAE53E01}" destId="{DDD87315-5FF3-8743-B83A-0730438E5B02}" srcOrd="5" destOrd="0" presId="urn:microsoft.com/office/officeart/2005/8/layout/vList2"/>
    <dgm:cxn modelId="{7678E53C-5A80-594B-A496-D41F1930E7A4}" type="presParOf" srcId="{D04AC759-DEEE-124E-904A-8D4CCAE53E01}" destId="{A03B67B8-4751-6548-A01D-7A2D2B9726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2AC83-84D0-4E35-B33C-02F7F73DAA2F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9C1DDE1-A6BE-4CD6-AE35-1925C86B2B65}">
      <dgm:prSet/>
      <dgm:spPr/>
      <dgm:t>
        <a:bodyPr/>
        <a:lstStyle/>
        <a:p>
          <a:r>
            <a:rPr lang="en-US" dirty="0"/>
            <a:t>We were able to find data on the size of the community corrections system for 28 of the 50 countries with the largest prison populations, where over 90% of global prison population are located </a:t>
          </a:r>
        </a:p>
      </dgm:t>
    </dgm:pt>
    <dgm:pt modelId="{12F0345D-B3A4-4475-AEAF-5D01D7355A41}" type="parTrans" cxnId="{17566EE1-9350-40FA-9575-3DF2A5AE6921}">
      <dgm:prSet/>
      <dgm:spPr/>
      <dgm:t>
        <a:bodyPr/>
        <a:lstStyle/>
        <a:p>
          <a:endParaRPr lang="en-US"/>
        </a:p>
      </dgm:t>
    </dgm:pt>
    <dgm:pt modelId="{AA0F6AAA-9CC7-429C-8C18-AFBABAAD1465}" type="sibTrans" cxnId="{17566EE1-9350-40FA-9575-3DF2A5AE6921}">
      <dgm:prSet/>
      <dgm:spPr/>
      <dgm:t>
        <a:bodyPr/>
        <a:lstStyle/>
        <a:p>
          <a:endParaRPr lang="en-US"/>
        </a:p>
      </dgm:t>
    </dgm:pt>
    <dgm:pt modelId="{C7C1427A-494B-40D4-854D-A1A2BBCD3B27}">
      <dgm:prSet/>
      <dgm:spPr/>
      <dgm:t>
        <a:bodyPr/>
        <a:lstStyle/>
        <a:p>
          <a:r>
            <a:rPr lang="en-US"/>
            <a:t>The mix of carceral and community corrections in these countries suggests that the size of the global corrections population is currently close to </a:t>
          </a:r>
          <a:r>
            <a:rPr lang="en-US" b="1"/>
            <a:t>24 million</a:t>
          </a:r>
          <a:r>
            <a:rPr lang="en-US"/>
            <a:t>, with 11.5 million people in the prison system (i.e., 48% of the estimated total) and 12.5 million individuals in the community corrections system (52% of the estimated total corrections population).</a:t>
          </a:r>
        </a:p>
      </dgm:t>
    </dgm:pt>
    <dgm:pt modelId="{41A86FF9-7D14-4633-B8CF-4CE006792E01}" type="parTrans" cxnId="{F63928A9-F4D8-4F34-A02F-45C5A9917E23}">
      <dgm:prSet/>
      <dgm:spPr/>
      <dgm:t>
        <a:bodyPr/>
        <a:lstStyle/>
        <a:p>
          <a:endParaRPr lang="en-US"/>
        </a:p>
      </dgm:t>
    </dgm:pt>
    <dgm:pt modelId="{A04A15AD-016A-45D0-980F-218018E2953B}" type="sibTrans" cxnId="{F63928A9-F4D8-4F34-A02F-45C5A9917E23}">
      <dgm:prSet/>
      <dgm:spPr/>
      <dgm:t>
        <a:bodyPr/>
        <a:lstStyle/>
        <a:p>
          <a:endParaRPr lang="en-US"/>
        </a:p>
      </dgm:t>
    </dgm:pt>
    <dgm:pt modelId="{30D5A54B-0E45-404D-B91F-A4AC6C5F85B9}" type="pres">
      <dgm:prSet presAssocID="{A992AC83-84D0-4E35-B33C-02F7F73DAA2F}" presName="Name0" presStyleCnt="0">
        <dgm:presLayoutVars>
          <dgm:dir/>
          <dgm:resizeHandles val="exact"/>
        </dgm:presLayoutVars>
      </dgm:prSet>
      <dgm:spPr/>
    </dgm:pt>
    <dgm:pt modelId="{536DC230-A6F4-D64D-BB71-E268BC0E3CA6}" type="pres">
      <dgm:prSet presAssocID="{A9C1DDE1-A6BE-4CD6-AE35-1925C86B2B65}" presName="node" presStyleLbl="node1" presStyleIdx="0" presStyleCnt="2">
        <dgm:presLayoutVars>
          <dgm:bulletEnabled val="1"/>
        </dgm:presLayoutVars>
      </dgm:prSet>
      <dgm:spPr/>
    </dgm:pt>
    <dgm:pt modelId="{28DF0A4B-655C-2D4B-8D64-64403D4C7BD1}" type="pres">
      <dgm:prSet presAssocID="{AA0F6AAA-9CC7-429C-8C18-AFBABAAD1465}" presName="sibTrans" presStyleLbl="sibTrans2D1" presStyleIdx="0" presStyleCnt="1"/>
      <dgm:spPr/>
    </dgm:pt>
    <dgm:pt modelId="{1222098D-2EAF-1F40-9863-11AC3121D875}" type="pres">
      <dgm:prSet presAssocID="{AA0F6AAA-9CC7-429C-8C18-AFBABAAD1465}" presName="connectorText" presStyleLbl="sibTrans2D1" presStyleIdx="0" presStyleCnt="1"/>
      <dgm:spPr/>
    </dgm:pt>
    <dgm:pt modelId="{59A4C12C-44BF-BB44-88F7-C800A0C2E3FC}" type="pres">
      <dgm:prSet presAssocID="{C7C1427A-494B-40D4-854D-A1A2BBCD3B27}" presName="node" presStyleLbl="node1" presStyleIdx="1" presStyleCnt="2">
        <dgm:presLayoutVars>
          <dgm:bulletEnabled val="1"/>
        </dgm:presLayoutVars>
      </dgm:prSet>
      <dgm:spPr/>
    </dgm:pt>
  </dgm:ptLst>
  <dgm:cxnLst>
    <dgm:cxn modelId="{D125BF1E-7EE3-F746-B059-90FDF7E995FC}" type="presOf" srcId="{AA0F6AAA-9CC7-429C-8C18-AFBABAAD1465}" destId="{1222098D-2EAF-1F40-9863-11AC3121D875}" srcOrd="1" destOrd="0" presId="urn:microsoft.com/office/officeart/2005/8/layout/process1"/>
    <dgm:cxn modelId="{A41E1F41-7A33-164C-856B-722EFA672837}" type="presOf" srcId="{AA0F6AAA-9CC7-429C-8C18-AFBABAAD1465}" destId="{28DF0A4B-655C-2D4B-8D64-64403D4C7BD1}" srcOrd="0" destOrd="0" presId="urn:microsoft.com/office/officeart/2005/8/layout/process1"/>
    <dgm:cxn modelId="{B8A02A78-3F7A-B34C-87BC-A6F0D886CC09}" type="presOf" srcId="{A9C1DDE1-A6BE-4CD6-AE35-1925C86B2B65}" destId="{536DC230-A6F4-D64D-BB71-E268BC0E3CA6}" srcOrd="0" destOrd="0" presId="urn:microsoft.com/office/officeart/2005/8/layout/process1"/>
    <dgm:cxn modelId="{F63928A9-F4D8-4F34-A02F-45C5A9917E23}" srcId="{A992AC83-84D0-4E35-B33C-02F7F73DAA2F}" destId="{C7C1427A-494B-40D4-854D-A1A2BBCD3B27}" srcOrd="1" destOrd="0" parTransId="{41A86FF9-7D14-4633-B8CF-4CE006792E01}" sibTransId="{A04A15AD-016A-45D0-980F-218018E2953B}"/>
    <dgm:cxn modelId="{9D91B4AD-7C4A-544C-A544-2A4008CF2D72}" type="presOf" srcId="{C7C1427A-494B-40D4-854D-A1A2BBCD3B27}" destId="{59A4C12C-44BF-BB44-88F7-C800A0C2E3FC}" srcOrd="0" destOrd="0" presId="urn:microsoft.com/office/officeart/2005/8/layout/process1"/>
    <dgm:cxn modelId="{17566EE1-9350-40FA-9575-3DF2A5AE6921}" srcId="{A992AC83-84D0-4E35-B33C-02F7F73DAA2F}" destId="{A9C1DDE1-A6BE-4CD6-AE35-1925C86B2B65}" srcOrd="0" destOrd="0" parTransId="{12F0345D-B3A4-4475-AEAF-5D01D7355A41}" sibTransId="{AA0F6AAA-9CC7-429C-8C18-AFBABAAD1465}"/>
    <dgm:cxn modelId="{E59BB3FE-CEF3-FF4D-BD7A-794B693503FD}" type="presOf" srcId="{A992AC83-84D0-4E35-B33C-02F7F73DAA2F}" destId="{30D5A54B-0E45-404D-B91F-A4AC6C5F85B9}" srcOrd="0" destOrd="0" presId="urn:microsoft.com/office/officeart/2005/8/layout/process1"/>
    <dgm:cxn modelId="{BB9443B8-8E99-8A4C-A105-455AE108A810}" type="presParOf" srcId="{30D5A54B-0E45-404D-B91F-A4AC6C5F85B9}" destId="{536DC230-A6F4-D64D-BB71-E268BC0E3CA6}" srcOrd="0" destOrd="0" presId="urn:microsoft.com/office/officeart/2005/8/layout/process1"/>
    <dgm:cxn modelId="{BDA02965-FE1C-2E4B-9943-633ABFDF5007}" type="presParOf" srcId="{30D5A54B-0E45-404D-B91F-A4AC6C5F85B9}" destId="{28DF0A4B-655C-2D4B-8D64-64403D4C7BD1}" srcOrd="1" destOrd="0" presId="urn:microsoft.com/office/officeart/2005/8/layout/process1"/>
    <dgm:cxn modelId="{8BF9E3EE-4707-6C4B-A211-2B6DFC23E059}" type="presParOf" srcId="{28DF0A4B-655C-2D4B-8D64-64403D4C7BD1}" destId="{1222098D-2EAF-1F40-9863-11AC3121D875}" srcOrd="0" destOrd="0" presId="urn:microsoft.com/office/officeart/2005/8/layout/process1"/>
    <dgm:cxn modelId="{6E8B7DFD-8896-E94C-A1D3-93C2CED3B59C}" type="presParOf" srcId="{30D5A54B-0E45-404D-B91F-A4AC6C5F85B9}" destId="{59A4C12C-44BF-BB44-88F7-C800A0C2E3F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31D0A2-3FB4-4225-94C5-B01CECA1AB2D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4AD0E59-A056-46AB-B850-6C12BC1DD08F}">
      <dgm:prSet/>
      <dgm:spPr/>
      <dgm:t>
        <a:bodyPr/>
        <a:lstStyle/>
        <a:p>
          <a:r>
            <a:rPr lang="en-US" b="1" dirty="0"/>
            <a:t>The size of the global corrections population is currently close to 24 million:</a:t>
          </a:r>
          <a:endParaRPr lang="en-US" dirty="0"/>
        </a:p>
      </dgm:t>
    </dgm:pt>
    <dgm:pt modelId="{1E57CFF8-8DC3-4159-9D64-E55EDF3AAEAC}" type="parTrans" cxnId="{AE62148E-06D0-4D98-8630-834145F54088}">
      <dgm:prSet/>
      <dgm:spPr/>
      <dgm:t>
        <a:bodyPr/>
        <a:lstStyle/>
        <a:p>
          <a:endParaRPr lang="en-US"/>
        </a:p>
      </dgm:t>
    </dgm:pt>
    <dgm:pt modelId="{949534A0-A276-4BD9-8F60-5F70DC291401}" type="sibTrans" cxnId="{AE62148E-06D0-4D98-8630-834145F54088}">
      <dgm:prSet/>
      <dgm:spPr/>
      <dgm:t>
        <a:bodyPr/>
        <a:lstStyle/>
        <a:p>
          <a:endParaRPr lang="en-US"/>
        </a:p>
      </dgm:t>
    </dgm:pt>
    <dgm:pt modelId="{775C2A00-221B-4986-B246-01D87710727F}">
      <dgm:prSet/>
      <dgm:spPr/>
      <dgm:t>
        <a:bodyPr/>
        <a:lstStyle/>
        <a:p>
          <a:r>
            <a:rPr lang="en-US"/>
            <a:t>11.5 million people in the prison system (i.e., 48% of the estimated total) and </a:t>
          </a:r>
        </a:p>
      </dgm:t>
    </dgm:pt>
    <dgm:pt modelId="{B630A34D-3B7F-4552-94ED-7EAE32699590}" type="parTrans" cxnId="{F27C58F1-E80F-43E0-B79E-165E207CD9F6}">
      <dgm:prSet/>
      <dgm:spPr/>
      <dgm:t>
        <a:bodyPr/>
        <a:lstStyle/>
        <a:p>
          <a:endParaRPr lang="en-US"/>
        </a:p>
      </dgm:t>
    </dgm:pt>
    <dgm:pt modelId="{E18C91F7-6CEE-4F1B-9916-A6BE1EFD4984}" type="sibTrans" cxnId="{F27C58F1-E80F-43E0-B79E-165E207CD9F6}">
      <dgm:prSet/>
      <dgm:spPr/>
      <dgm:t>
        <a:bodyPr/>
        <a:lstStyle/>
        <a:p>
          <a:endParaRPr lang="en-US"/>
        </a:p>
      </dgm:t>
    </dgm:pt>
    <dgm:pt modelId="{0CA32402-9584-4829-9F6E-57D1DC764249}">
      <dgm:prSet/>
      <dgm:spPr/>
      <dgm:t>
        <a:bodyPr/>
        <a:lstStyle/>
        <a:p>
          <a:r>
            <a:rPr lang="en-US" dirty="0"/>
            <a:t>12.5 million individuals in the community corrections system (52% of the estimated total corrections population).</a:t>
          </a:r>
        </a:p>
      </dgm:t>
    </dgm:pt>
    <dgm:pt modelId="{C8A76FAD-C319-4C2A-81A6-7C3ED5F4C486}" type="parTrans" cxnId="{D519573A-B755-423B-8E26-406C9148E8CF}">
      <dgm:prSet/>
      <dgm:spPr/>
      <dgm:t>
        <a:bodyPr/>
        <a:lstStyle/>
        <a:p>
          <a:endParaRPr lang="en-US"/>
        </a:p>
      </dgm:t>
    </dgm:pt>
    <dgm:pt modelId="{0051C8D2-2879-4954-A94B-E04E1C82C870}" type="sibTrans" cxnId="{D519573A-B755-423B-8E26-406C9148E8CF}">
      <dgm:prSet/>
      <dgm:spPr/>
      <dgm:t>
        <a:bodyPr/>
        <a:lstStyle/>
        <a:p>
          <a:endParaRPr lang="en-US"/>
        </a:p>
      </dgm:t>
    </dgm:pt>
    <dgm:pt modelId="{511802A5-2682-D640-A926-17F8DB337CBC}">
      <dgm:prSet/>
      <dgm:spPr/>
      <dgm:t>
        <a:bodyPr/>
        <a:lstStyle/>
        <a:p>
          <a:endParaRPr lang="en-US" dirty="0"/>
        </a:p>
      </dgm:t>
    </dgm:pt>
    <dgm:pt modelId="{2FE53BA2-B440-F84C-835A-20982EED136B}" type="parTrans" cxnId="{D85B8C56-8791-5D4E-AF01-90BE662C8541}">
      <dgm:prSet/>
      <dgm:spPr/>
      <dgm:t>
        <a:bodyPr/>
        <a:lstStyle/>
        <a:p>
          <a:endParaRPr lang="en-US"/>
        </a:p>
      </dgm:t>
    </dgm:pt>
    <dgm:pt modelId="{B2A24F0E-19EF-5D45-A39D-1A491969B9B7}" type="sibTrans" cxnId="{D85B8C56-8791-5D4E-AF01-90BE662C8541}">
      <dgm:prSet/>
      <dgm:spPr/>
      <dgm:t>
        <a:bodyPr/>
        <a:lstStyle/>
        <a:p>
          <a:endParaRPr lang="en-US"/>
        </a:p>
      </dgm:t>
    </dgm:pt>
    <dgm:pt modelId="{BE40A473-57AC-BE44-B8C2-F544B69597EA}" type="pres">
      <dgm:prSet presAssocID="{2B31D0A2-3FB4-4225-94C5-B01CECA1AB2D}" presName="linear" presStyleCnt="0">
        <dgm:presLayoutVars>
          <dgm:animLvl val="lvl"/>
          <dgm:resizeHandles val="exact"/>
        </dgm:presLayoutVars>
      </dgm:prSet>
      <dgm:spPr/>
    </dgm:pt>
    <dgm:pt modelId="{9013B838-6448-1440-9072-4A2328EA5D3B}" type="pres">
      <dgm:prSet presAssocID="{84AD0E59-A056-46AB-B850-6C12BC1DD08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87CB3A4-0AF8-B640-BE0F-86C36322A755}" type="pres">
      <dgm:prSet presAssocID="{84AD0E59-A056-46AB-B850-6C12BC1DD08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CBA9A36-91A9-F043-9105-F91F5BF73B6F}" type="presOf" srcId="{84AD0E59-A056-46AB-B850-6C12BC1DD08F}" destId="{9013B838-6448-1440-9072-4A2328EA5D3B}" srcOrd="0" destOrd="0" presId="urn:microsoft.com/office/officeart/2005/8/layout/vList2"/>
    <dgm:cxn modelId="{D519573A-B755-423B-8E26-406C9148E8CF}" srcId="{84AD0E59-A056-46AB-B850-6C12BC1DD08F}" destId="{0CA32402-9584-4829-9F6E-57D1DC764249}" srcOrd="1" destOrd="0" parTransId="{C8A76FAD-C319-4C2A-81A6-7C3ED5F4C486}" sibTransId="{0051C8D2-2879-4954-A94B-E04E1C82C870}"/>
    <dgm:cxn modelId="{D85B8C56-8791-5D4E-AF01-90BE662C8541}" srcId="{84AD0E59-A056-46AB-B850-6C12BC1DD08F}" destId="{511802A5-2682-D640-A926-17F8DB337CBC}" srcOrd="2" destOrd="0" parTransId="{2FE53BA2-B440-F84C-835A-20982EED136B}" sibTransId="{B2A24F0E-19EF-5D45-A39D-1A491969B9B7}"/>
    <dgm:cxn modelId="{95945F74-13CC-2842-91D8-77E5A354A2A3}" type="presOf" srcId="{511802A5-2682-D640-A926-17F8DB337CBC}" destId="{D87CB3A4-0AF8-B640-BE0F-86C36322A755}" srcOrd="0" destOrd="2" presId="urn:microsoft.com/office/officeart/2005/8/layout/vList2"/>
    <dgm:cxn modelId="{AE62148E-06D0-4D98-8630-834145F54088}" srcId="{2B31D0A2-3FB4-4225-94C5-B01CECA1AB2D}" destId="{84AD0E59-A056-46AB-B850-6C12BC1DD08F}" srcOrd="0" destOrd="0" parTransId="{1E57CFF8-8DC3-4159-9D64-E55EDF3AAEAC}" sibTransId="{949534A0-A276-4BD9-8F60-5F70DC291401}"/>
    <dgm:cxn modelId="{341F918F-1890-EF4A-8CAA-787419EAD20B}" type="presOf" srcId="{775C2A00-221B-4986-B246-01D87710727F}" destId="{D87CB3A4-0AF8-B640-BE0F-86C36322A755}" srcOrd="0" destOrd="0" presId="urn:microsoft.com/office/officeart/2005/8/layout/vList2"/>
    <dgm:cxn modelId="{EE9BAF9C-E4EC-8944-A8E1-C49AD4F76375}" type="presOf" srcId="{2B31D0A2-3FB4-4225-94C5-B01CECA1AB2D}" destId="{BE40A473-57AC-BE44-B8C2-F544B69597EA}" srcOrd="0" destOrd="0" presId="urn:microsoft.com/office/officeart/2005/8/layout/vList2"/>
    <dgm:cxn modelId="{6C46BAE0-76B3-7A41-B10C-5906226E217F}" type="presOf" srcId="{0CA32402-9584-4829-9F6E-57D1DC764249}" destId="{D87CB3A4-0AF8-B640-BE0F-86C36322A755}" srcOrd="0" destOrd="1" presId="urn:microsoft.com/office/officeart/2005/8/layout/vList2"/>
    <dgm:cxn modelId="{F27C58F1-E80F-43E0-B79E-165E207CD9F6}" srcId="{84AD0E59-A056-46AB-B850-6C12BC1DD08F}" destId="{775C2A00-221B-4986-B246-01D87710727F}" srcOrd="0" destOrd="0" parTransId="{B630A34D-3B7F-4552-94ED-7EAE32699590}" sibTransId="{E18C91F7-6CEE-4F1B-9916-A6BE1EFD4984}"/>
    <dgm:cxn modelId="{BCF99DF8-2FFA-CA40-A7EC-7EF627BD1428}" type="presParOf" srcId="{BE40A473-57AC-BE44-B8C2-F544B69597EA}" destId="{9013B838-6448-1440-9072-4A2328EA5D3B}" srcOrd="0" destOrd="0" presId="urn:microsoft.com/office/officeart/2005/8/layout/vList2"/>
    <dgm:cxn modelId="{7BA3880D-0F6E-444B-ACCD-BDEA9216632C}" type="presParOf" srcId="{BE40A473-57AC-BE44-B8C2-F544B69597EA}" destId="{D87CB3A4-0AF8-B640-BE0F-86C36322A7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A59A4D-1B8A-4505-A154-3A45FA344D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FE2AB9-DAFB-4866-B6DE-00C745C4649A}">
      <dgm:prSet custT="1"/>
      <dgm:spPr/>
      <dgm:t>
        <a:bodyPr/>
        <a:lstStyle/>
        <a:p>
          <a:endParaRPr lang="en-US" sz="1600" b="1" dirty="0"/>
        </a:p>
        <a:p>
          <a:endParaRPr lang="en-US" sz="1600" b="1" dirty="0"/>
        </a:p>
      </dgm:t>
    </dgm:pt>
    <dgm:pt modelId="{CD6A76BC-1645-4FC5-A4D7-719972A35988}" type="parTrans" cxnId="{452D78A7-F500-4DE5-9DF6-2BAFFA5F68B5}">
      <dgm:prSet/>
      <dgm:spPr/>
      <dgm:t>
        <a:bodyPr/>
        <a:lstStyle/>
        <a:p>
          <a:endParaRPr lang="en-US"/>
        </a:p>
      </dgm:t>
    </dgm:pt>
    <dgm:pt modelId="{889645A6-470E-4B51-B9B4-6B66263DC7BA}" type="sibTrans" cxnId="{452D78A7-F500-4DE5-9DF6-2BAFFA5F68B5}">
      <dgm:prSet/>
      <dgm:spPr/>
      <dgm:t>
        <a:bodyPr/>
        <a:lstStyle/>
        <a:p>
          <a:endParaRPr lang="en-US"/>
        </a:p>
      </dgm:t>
    </dgm:pt>
    <dgm:pt modelId="{5FAA1408-C370-4D2D-B45A-F72E1FBF4283}">
      <dgm:prSet custT="1"/>
      <dgm:spPr/>
      <dgm:t>
        <a:bodyPr/>
        <a:lstStyle/>
        <a:p>
          <a:r>
            <a:rPr lang="en-US" sz="1600" b="1" dirty="0"/>
            <a:t>Some minor Intra-regional variations in the relative size of the prison and community corrections system were identified. </a:t>
          </a:r>
          <a:endParaRPr lang="en-US" sz="1600" dirty="0"/>
        </a:p>
      </dgm:t>
    </dgm:pt>
    <dgm:pt modelId="{62918194-05F3-4893-8A59-2CF4F0B41BED}" type="parTrans" cxnId="{F6F3CEEE-3FD3-4FE5-AC0D-D48477F85909}">
      <dgm:prSet/>
      <dgm:spPr/>
      <dgm:t>
        <a:bodyPr/>
        <a:lstStyle/>
        <a:p>
          <a:endParaRPr lang="en-US"/>
        </a:p>
      </dgm:t>
    </dgm:pt>
    <dgm:pt modelId="{3783F7CF-58DA-4F44-A7E7-3ADB292A6F7E}" type="sibTrans" cxnId="{F6F3CEEE-3FD3-4FE5-AC0D-D48477F85909}">
      <dgm:prSet/>
      <dgm:spPr/>
      <dgm:t>
        <a:bodyPr/>
        <a:lstStyle/>
        <a:p>
          <a:endParaRPr lang="en-US"/>
        </a:p>
      </dgm:t>
    </dgm:pt>
    <dgm:pt modelId="{77A1220D-A855-9B42-82CC-A81EA0C71F86}">
      <dgm:prSet custT="1"/>
      <dgm:spPr/>
      <dgm:t>
        <a:bodyPr/>
        <a:lstStyle/>
        <a:p>
          <a:r>
            <a:rPr lang="en-US" sz="1600" b="1" dirty="0"/>
            <a:t>Countries in three global regions—South America, Asia, and Africa—with large prison systems appear to prioritize carceral control over community-based alternatives</a:t>
          </a:r>
          <a:endParaRPr lang="en-US" sz="1600" dirty="0"/>
        </a:p>
      </dgm:t>
    </dgm:pt>
    <dgm:pt modelId="{F44D8C48-5240-0742-9852-7D5EA0C8ECE1}" type="parTrans" cxnId="{A10EA338-62F3-AE4D-8301-5247A5AC14A1}">
      <dgm:prSet/>
      <dgm:spPr/>
      <dgm:t>
        <a:bodyPr/>
        <a:lstStyle/>
        <a:p>
          <a:endParaRPr lang="en-US"/>
        </a:p>
      </dgm:t>
    </dgm:pt>
    <dgm:pt modelId="{8989CCDF-D4B5-4446-BEA9-5D2D04838CBA}" type="sibTrans" cxnId="{A10EA338-62F3-AE4D-8301-5247A5AC14A1}">
      <dgm:prSet/>
      <dgm:spPr/>
      <dgm:t>
        <a:bodyPr/>
        <a:lstStyle/>
        <a:p>
          <a:endParaRPr lang="en-US"/>
        </a:p>
      </dgm:t>
    </dgm:pt>
    <dgm:pt modelId="{EAE057EA-8D1E-B34E-B292-09A0F61B77A8}">
      <dgm:prSet custT="1"/>
      <dgm:spPr/>
      <dgm:t>
        <a:bodyPr/>
        <a:lstStyle/>
        <a:p>
          <a:endParaRPr lang="en-US" sz="1600" b="1" dirty="0"/>
        </a:p>
        <a:p>
          <a:r>
            <a:rPr lang="en-US" sz="1600" b="1" dirty="0"/>
            <a:t>Countries with equally large prison systems located in three other regions—North America, Europe, and Oceana—have built systems with greater community corrections than carceral capacity. </a:t>
          </a:r>
          <a:endParaRPr lang="en-US" sz="1600" dirty="0"/>
        </a:p>
      </dgm:t>
    </dgm:pt>
    <dgm:pt modelId="{A3A42F69-13B2-CD46-ABB6-93135F79AB62}" type="parTrans" cxnId="{490AEEE8-EEEC-0748-8CF1-A141B878B3F4}">
      <dgm:prSet/>
      <dgm:spPr/>
      <dgm:t>
        <a:bodyPr/>
        <a:lstStyle/>
        <a:p>
          <a:endParaRPr lang="en-US"/>
        </a:p>
      </dgm:t>
    </dgm:pt>
    <dgm:pt modelId="{9B13574E-8709-614A-ADC0-F14CC96E5F9A}" type="sibTrans" cxnId="{490AEEE8-EEEC-0748-8CF1-A141B878B3F4}">
      <dgm:prSet/>
      <dgm:spPr/>
      <dgm:t>
        <a:bodyPr/>
        <a:lstStyle/>
        <a:p>
          <a:endParaRPr lang="en-US"/>
        </a:p>
      </dgm:t>
    </dgm:pt>
    <dgm:pt modelId="{3D96D237-BEAF-6C44-8312-659480A7A986}" type="pres">
      <dgm:prSet presAssocID="{61A59A4D-1B8A-4505-A154-3A45FA344D89}" presName="vert0" presStyleCnt="0">
        <dgm:presLayoutVars>
          <dgm:dir/>
          <dgm:animOne val="branch"/>
          <dgm:animLvl val="lvl"/>
        </dgm:presLayoutVars>
      </dgm:prSet>
      <dgm:spPr/>
    </dgm:pt>
    <dgm:pt modelId="{DE81691F-BF59-3B4D-911E-71CBA08F5986}" type="pres">
      <dgm:prSet presAssocID="{30FE2AB9-DAFB-4866-B6DE-00C745C4649A}" presName="thickLine" presStyleLbl="alignNode1" presStyleIdx="0" presStyleCnt="4"/>
      <dgm:spPr/>
    </dgm:pt>
    <dgm:pt modelId="{81346578-8900-8F4C-943E-771B7A8C0F07}" type="pres">
      <dgm:prSet presAssocID="{30FE2AB9-DAFB-4866-B6DE-00C745C4649A}" presName="horz1" presStyleCnt="0"/>
      <dgm:spPr/>
    </dgm:pt>
    <dgm:pt modelId="{541422C2-263C-CB4C-9D5D-FE351C639769}" type="pres">
      <dgm:prSet presAssocID="{30FE2AB9-DAFB-4866-B6DE-00C745C4649A}" presName="tx1" presStyleLbl="revTx" presStyleIdx="0" presStyleCnt="4" custScaleY="49645"/>
      <dgm:spPr/>
    </dgm:pt>
    <dgm:pt modelId="{32932CB6-985F-4F4F-B96C-174B5FB18257}" type="pres">
      <dgm:prSet presAssocID="{30FE2AB9-DAFB-4866-B6DE-00C745C4649A}" presName="vert1" presStyleCnt="0"/>
      <dgm:spPr/>
    </dgm:pt>
    <dgm:pt modelId="{3B792FFF-D9A8-154E-AFD1-DD66AF2F3926}" type="pres">
      <dgm:prSet presAssocID="{77A1220D-A855-9B42-82CC-A81EA0C71F86}" presName="thickLine" presStyleLbl="alignNode1" presStyleIdx="1" presStyleCnt="4"/>
      <dgm:spPr/>
    </dgm:pt>
    <dgm:pt modelId="{4F424B65-4DBD-8141-8408-606A25A1C47C}" type="pres">
      <dgm:prSet presAssocID="{77A1220D-A855-9B42-82CC-A81EA0C71F86}" presName="horz1" presStyleCnt="0"/>
      <dgm:spPr/>
    </dgm:pt>
    <dgm:pt modelId="{9A4FEF17-7DD3-CF4E-A395-C503B71DD021}" type="pres">
      <dgm:prSet presAssocID="{77A1220D-A855-9B42-82CC-A81EA0C71F86}" presName="tx1" presStyleLbl="revTx" presStyleIdx="1" presStyleCnt="4" custScaleY="53758"/>
      <dgm:spPr/>
    </dgm:pt>
    <dgm:pt modelId="{452D683F-3AE6-844A-9697-F5697C943C1A}" type="pres">
      <dgm:prSet presAssocID="{77A1220D-A855-9B42-82CC-A81EA0C71F86}" presName="vert1" presStyleCnt="0"/>
      <dgm:spPr/>
    </dgm:pt>
    <dgm:pt modelId="{D895BCBD-4DEA-3349-9567-AEA97CAE7E5A}" type="pres">
      <dgm:prSet presAssocID="{EAE057EA-8D1E-B34E-B292-09A0F61B77A8}" presName="thickLine" presStyleLbl="alignNode1" presStyleIdx="2" presStyleCnt="4"/>
      <dgm:spPr/>
    </dgm:pt>
    <dgm:pt modelId="{64719220-0124-9F45-B865-F96D841F77C9}" type="pres">
      <dgm:prSet presAssocID="{EAE057EA-8D1E-B34E-B292-09A0F61B77A8}" presName="horz1" presStyleCnt="0"/>
      <dgm:spPr/>
    </dgm:pt>
    <dgm:pt modelId="{5E76133B-2382-C74C-AEBA-F0423548BB10}" type="pres">
      <dgm:prSet presAssocID="{EAE057EA-8D1E-B34E-B292-09A0F61B77A8}" presName="tx1" presStyleLbl="revTx" presStyleIdx="2" presStyleCnt="4"/>
      <dgm:spPr/>
    </dgm:pt>
    <dgm:pt modelId="{8FB16D55-8F2B-8D4B-A348-1DA20FFF4A51}" type="pres">
      <dgm:prSet presAssocID="{EAE057EA-8D1E-B34E-B292-09A0F61B77A8}" presName="vert1" presStyleCnt="0"/>
      <dgm:spPr/>
    </dgm:pt>
    <dgm:pt modelId="{56349B8D-4C54-6A47-B5D1-6581EE4B4CEC}" type="pres">
      <dgm:prSet presAssocID="{5FAA1408-C370-4D2D-B45A-F72E1FBF4283}" presName="thickLine" presStyleLbl="alignNode1" presStyleIdx="3" presStyleCnt="4"/>
      <dgm:spPr/>
    </dgm:pt>
    <dgm:pt modelId="{07CA7FF6-0433-9244-AF22-3E95EC805007}" type="pres">
      <dgm:prSet presAssocID="{5FAA1408-C370-4D2D-B45A-F72E1FBF4283}" presName="horz1" presStyleCnt="0"/>
      <dgm:spPr/>
    </dgm:pt>
    <dgm:pt modelId="{936DD8FD-1A02-4849-80BD-9E025D006BAB}" type="pres">
      <dgm:prSet presAssocID="{5FAA1408-C370-4D2D-B45A-F72E1FBF4283}" presName="tx1" presStyleLbl="revTx" presStyleIdx="3" presStyleCnt="4"/>
      <dgm:spPr/>
    </dgm:pt>
    <dgm:pt modelId="{BACADF7C-7F3B-FF4D-A281-271D81BBE0AC}" type="pres">
      <dgm:prSet presAssocID="{5FAA1408-C370-4D2D-B45A-F72E1FBF4283}" presName="vert1" presStyleCnt="0"/>
      <dgm:spPr/>
    </dgm:pt>
  </dgm:ptLst>
  <dgm:cxnLst>
    <dgm:cxn modelId="{C8655816-880E-9C40-8C50-44012747CBF8}" type="presOf" srcId="{77A1220D-A855-9B42-82CC-A81EA0C71F86}" destId="{9A4FEF17-7DD3-CF4E-A395-C503B71DD021}" srcOrd="0" destOrd="0" presId="urn:microsoft.com/office/officeart/2008/layout/LinedList"/>
    <dgm:cxn modelId="{A10EA338-62F3-AE4D-8301-5247A5AC14A1}" srcId="{61A59A4D-1B8A-4505-A154-3A45FA344D89}" destId="{77A1220D-A855-9B42-82CC-A81EA0C71F86}" srcOrd="1" destOrd="0" parTransId="{F44D8C48-5240-0742-9852-7D5EA0C8ECE1}" sibTransId="{8989CCDF-D4B5-4446-BEA9-5D2D04838CBA}"/>
    <dgm:cxn modelId="{CD45BCA3-FCC6-9442-9662-6A93E9F392B4}" type="presOf" srcId="{30FE2AB9-DAFB-4866-B6DE-00C745C4649A}" destId="{541422C2-263C-CB4C-9D5D-FE351C639769}" srcOrd="0" destOrd="0" presId="urn:microsoft.com/office/officeart/2008/layout/LinedList"/>
    <dgm:cxn modelId="{452D78A7-F500-4DE5-9DF6-2BAFFA5F68B5}" srcId="{61A59A4D-1B8A-4505-A154-3A45FA344D89}" destId="{30FE2AB9-DAFB-4866-B6DE-00C745C4649A}" srcOrd="0" destOrd="0" parTransId="{CD6A76BC-1645-4FC5-A4D7-719972A35988}" sibTransId="{889645A6-470E-4B51-B9B4-6B66263DC7BA}"/>
    <dgm:cxn modelId="{14744BAA-FE01-A74A-8D5F-6C6C2ED1949B}" type="presOf" srcId="{61A59A4D-1B8A-4505-A154-3A45FA344D89}" destId="{3D96D237-BEAF-6C44-8312-659480A7A986}" srcOrd="0" destOrd="0" presId="urn:microsoft.com/office/officeart/2008/layout/LinedList"/>
    <dgm:cxn modelId="{5963FEB5-1DCE-634F-A211-A08796E64550}" type="presOf" srcId="{EAE057EA-8D1E-B34E-B292-09A0F61B77A8}" destId="{5E76133B-2382-C74C-AEBA-F0423548BB10}" srcOrd="0" destOrd="0" presId="urn:microsoft.com/office/officeart/2008/layout/LinedList"/>
    <dgm:cxn modelId="{6D7394BE-08FF-774E-82CE-B01543B9274E}" type="presOf" srcId="{5FAA1408-C370-4D2D-B45A-F72E1FBF4283}" destId="{936DD8FD-1A02-4849-80BD-9E025D006BAB}" srcOrd="0" destOrd="0" presId="urn:microsoft.com/office/officeart/2008/layout/LinedList"/>
    <dgm:cxn modelId="{490AEEE8-EEEC-0748-8CF1-A141B878B3F4}" srcId="{61A59A4D-1B8A-4505-A154-3A45FA344D89}" destId="{EAE057EA-8D1E-B34E-B292-09A0F61B77A8}" srcOrd="2" destOrd="0" parTransId="{A3A42F69-13B2-CD46-ABB6-93135F79AB62}" sibTransId="{9B13574E-8709-614A-ADC0-F14CC96E5F9A}"/>
    <dgm:cxn modelId="{F6F3CEEE-3FD3-4FE5-AC0D-D48477F85909}" srcId="{61A59A4D-1B8A-4505-A154-3A45FA344D89}" destId="{5FAA1408-C370-4D2D-B45A-F72E1FBF4283}" srcOrd="3" destOrd="0" parTransId="{62918194-05F3-4893-8A59-2CF4F0B41BED}" sibTransId="{3783F7CF-58DA-4F44-A7E7-3ADB292A6F7E}"/>
    <dgm:cxn modelId="{E8DB6CDE-EF36-D243-932A-A0D01F27B40C}" type="presParOf" srcId="{3D96D237-BEAF-6C44-8312-659480A7A986}" destId="{DE81691F-BF59-3B4D-911E-71CBA08F5986}" srcOrd="0" destOrd="0" presId="urn:microsoft.com/office/officeart/2008/layout/LinedList"/>
    <dgm:cxn modelId="{DD487D47-4442-5443-9DF9-0AB11A223F47}" type="presParOf" srcId="{3D96D237-BEAF-6C44-8312-659480A7A986}" destId="{81346578-8900-8F4C-943E-771B7A8C0F07}" srcOrd="1" destOrd="0" presId="urn:microsoft.com/office/officeart/2008/layout/LinedList"/>
    <dgm:cxn modelId="{F9B830E0-F3E8-654F-8E2B-9CF20C844440}" type="presParOf" srcId="{81346578-8900-8F4C-943E-771B7A8C0F07}" destId="{541422C2-263C-CB4C-9D5D-FE351C639769}" srcOrd="0" destOrd="0" presId="urn:microsoft.com/office/officeart/2008/layout/LinedList"/>
    <dgm:cxn modelId="{47CBD017-2617-5F43-809D-6497B73BB238}" type="presParOf" srcId="{81346578-8900-8F4C-943E-771B7A8C0F07}" destId="{32932CB6-985F-4F4F-B96C-174B5FB18257}" srcOrd="1" destOrd="0" presId="urn:microsoft.com/office/officeart/2008/layout/LinedList"/>
    <dgm:cxn modelId="{3C8A4EDD-CF85-F44A-AB1E-078D0CA61004}" type="presParOf" srcId="{3D96D237-BEAF-6C44-8312-659480A7A986}" destId="{3B792FFF-D9A8-154E-AFD1-DD66AF2F3926}" srcOrd="2" destOrd="0" presId="urn:microsoft.com/office/officeart/2008/layout/LinedList"/>
    <dgm:cxn modelId="{8E77AEC3-062B-8C48-A54A-A3458027B3F3}" type="presParOf" srcId="{3D96D237-BEAF-6C44-8312-659480A7A986}" destId="{4F424B65-4DBD-8141-8408-606A25A1C47C}" srcOrd="3" destOrd="0" presId="urn:microsoft.com/office/officeart/2008/layout/LinedList"/>
    <dgm:cxn modelId="{6F82A9F9-4824-1746-8C98-C00307FA560B}" type="presParOf" srcId="{4F424B65-4DBD-8141-8408-606A25A1C47C}" destId="{9A4FEF17-7DD3-CF4E-A395-C503B71DD021}" srcOrd="0" destOrd="0" presId="urn:microsoft.com/office/officeart/2008/layout/LinedList"/>
    <dgm:cxn modelId="{73DAE38A-038C-014C-85CC-C4F69DD16433}" type="presParOf" srcId="{4F424B65-4DBD-8141-8408-606A25A1C47C}" destId="{452D683F-3AE6-844A-9697-F5697C943C1A}" srcOrd="1" destOrd="0" presId="urn:microsoft.com/office/officeart/2008/layout/LinedList"/>
    <dgm:cxn modelId="{C3476AEF-DAF1-614C-A2B1-F4FBE77AF725}" type="presParOf" srcId="{3D96D237-BEAF-6C44-8312-659480A7A986}" destId="{D895BCBD-4DEA-3349-9567-AEA97CAE7E5A}" srcOrd="4" destOrd="0" presId="urn:microsoft.com/office/officeart/2008/layout/LinedList"/>
    <dgm:cxn modelId="{032927A7-2801-8E4B-BE99-9D1F8C815A30}" type="presParOf" srcId="{3D96D237-BEAF-6C44-8312-659480A7A986}" destId="{64719220-0124-9F45-B865-F96D841F77C9}" srcOrd="5" destOrd="0" presId="urn:microsoft.com/office/officeart/2008/layout/LinedList"/>
    <dgm:cxn modelId="{C11D4B17-7F69-0240-81E8-2937FD7CCE08}" type="presParOf" srcId="{64719220-0124-9F45-B865-F96D841F77C9}" destId="{5E76133B-2382-C74C-AEBA-F0423548BB10}" srcOrd="0" destOrd="0" presId="urn:microsoft.com/office/officeart/2008/layout/LinedList"/>
    <dgm:cxn modelId="{F4683AA0-6336-4E40-9E3C-C3398B46156C}" type="presParOf" srcId="{64719220-0124-9F45-B865-F96D841F77C9}" destId="{8FB16D55-8F2B-8D4B-A348-1DA20FFF4A51}" srcOrd="1" destOrd="0" presId="urn:microsoft.com/office/officeart/2008/layout/LinedList"/>
    <dgm:cxn modelId="{D3E57D71-EA4C-454D-8A9F-0D5267D1A89F}" type="presParOf" srcId="{3D96D237-BEAF-6C44-8312-659480A7A986}" destId="{56349B8D-4C54-6A47-B5D1-6581EE4B4CEC}" srcOrd="6" destOrd="0" presId="urn:microsoft.com/office/officeart/2008/layout/LinedList"/>
    <dgm:cxn modelId="{0620879C-2C7F-1947-91FB-2DAC5FE8D735}" type="presParOf" srcId="{3D96D237-BEAF-6C44-8312-659480A7A986}" destId="{07CA7FF6-0433-9244-AF22-3E95EC805007}" srcOrd="7" destOrd="0" presId="urn:microsoft.com/office/officeart/2008/layout/LinedList"/>
    <dgm:cxn modelId="{356A2181-BBA9-1746-87DD-C662D7C4835D}" type="presParOf" srcId="{07CA7FF6-0433-9244-AF22-3E95EC805007}" destId="{936DD8FD-1A02-4849-80BD-9E025D006BAB}" srcOrd="0" destOrd="0" presId="urn:microsoft.com/office/officeart/2008/layout/LinedList"/>
    <dgm:cxn modelId="{BAFA4545-B0B6-314E-B7C6-CB15A45D34A4}" type="presParOf" srcId="{07CA7FF6-0433-9244-AF22-3E95EC805007}" destId="{BACADF7C-7F3B-FF4D-A281-271D81BBE0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2E0A7-C353-0C41-A800-1EE2CCF3FECB}">
      <dsp:nvSpPr>
        <dsp:cNvPr id="0" name=""/>
        <dsp:cNvSpPr/>
      </dsp:nvSpPr>
      <dsp:spPr>
        <a:xfrm>
          <a:off x="0" y="67733"/>
          <a:ext cx="9604375" cy="849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many individuals are under total correctional control—both in carceral settings and in community corrections—globally? </a:t>
          </a:r>
        </a:p>
      </dsp:txBody>
      <dsp:txXfrm>
        <a:off x="41465" y="109198"/>
        <a:ext cx="9521445" cy="766490"/>
      </dsp:txXfrm>
    </dsp:sp>
    <dsp:sp modelId="{C5CA768C-A018-B54F-ABF6-3F5A36006FED}">
      <dsp:nvSpPr>
        <dsp:cNvPr id="0" name=""/>
        <dsp:cNvSpPr/>
      </dsp:nvSpPr>
      <dsp:spPr>
        <a:xfrm>
          <a:off x="0" y="980513"/>
          <a:ext cx="9604375" cy="849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 there intra-regional  and/or  inter-regional variation in the relative size of the Prison and Community Corrections population globally?</a:t>
          </a:r>
        </a:p>
      </dsp:txBody>
      <dsp:txXfrm>
        <a:off x="41465" y="1021978"/>
        <a:ext cx="9521445" cy="766490"/>
      </dsp:txXfrm>
    </dsp:sp>
    <dsp:sp modelId="{DC1BBE2B-7CDE-EF46-A9AB-4F98EA91867D}">
      <dsp:nvSpPr>
        <dsp:cNvPr id="0" name=""/>
        <dsp:cNvSpPr/>
      </dsp:nvSpPr>
      <dsp:spPr>
        <a:xfrm>
          <a:off x="0" y="1893293"/>
          <a:ext cx="9604375" cy="849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 Countries with the largest prison populations also have large community corrections populations?</a:t>
          </a:r>
        </a:p>
      </dsp:txBody>
      <dsp:txXfrm>
        <a:off x="41465" y="1934758"/>
        <a:ext cx="9521445" cy="766490"/>
      </dsp:txXfrm>
    </dsp:sp>
    <dsp:sp modelId="{A03B67B8-4751-6548-A01D-7A2D2B9726F1}">
      <dsp:nvSpPr>
        <dsp:cNvPr id="0" name=""/>
        <dsp:cNvSpPr/>
      </dsp:nvSpPr>
      <dsp:spPr>
        <a:xfrm>
          <a:off x="0" y="2806073"/>
          <a:ext cx="9604375" cy="849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do we know about the effectiveness of community corrections?</a:t>
          </a:r>
        </a:p>
      </dsp:txBody>
      <dsp:txXfrm>
        <a:off x="41465" y="2847538"/>
        <a:ext cx="9521445" cy="766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DC230-A6F4-D64D-BB71-E268BC0E3CA6}">
      <dsp:nvSpPr>
        <dsp:cNvPr id="0" name=""/>
        <dsp:cNvSpPr/>
      </dsp:nvSpPr>
      <dsp:spPr>
        <a:xfrm>
          <a:off x="1875" y="492774"/>
          <a:ext cx="4000259" cy="27376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were able to find data on the size of the community corrections system for 28 of the 50 countries with the largest prison populations, where over 90% of global prison population are located </a:t>
          </a:r>
        </a:p>
      </dsp:txBody>
      <dsp:txXfrm>
        <a:off x="82059" y="572958"/>
        <a:ext cx="3839891" cy="2577309"/>
      </dsp:txXfrm>
    </dsp:sp>
    <dsp:sp modelId="{28DF0A4B-655C-2D4B-8D64-64403D4C7BD1}">
      <dsp:nvSpPr>
        <dsp:cNvPr id="0" name=""/>
        <dsp:cNvSpPr/>
      </dsp:nvSpPr>
      <dsp:spPr>
        <a:xfrm>
          <a:off x="4402161" y="1365581"/>
          <a:ext cx="848055" cy="992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402161" y="1563994"/>
        <a:ext cx="593639" cy="595238"/>
      </dsp:txXfrm>
    </dsp:sp>
    <dsp:sp modelId="{59A4C12C-44BF-BB44-88F7-C800A0C2E3FC}">
      <dsp:nvSpPr>
        <dsp:cNvPr id="0" name=""/>
        <dsp:cNvSpPr/>
      </dsp:nvSpPr>
      <dsp:spPr>
        <a:xfrm>
          <a:off x="5602239" y="492774"/>
          <a:ext cx="4000259" cy="27376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mix of carceral and community corrections in these countries suggests that the size of the global corrections population is currently close to </a:t>
          </a:r>
          <a:r>
            <a:rPr lang="en-US" sz="1800" b="1" kern="1200"/>
            <a:t>24 million</a:t>
          </a:r>
          <a:r>
            <a:rPr lang="en-US" sz="1800" kern="1200"/>
            <a:t>, with 11.5 million people in the prison system (i.e., 48% of the estimated total) and 12.5 million individuals in the community corrections system (52% of the estimated total corrections population).</a:t>
          </a:r>
        </a:p>
      </dsp:txBody>
      <dsp:txXfrm>
        <a:off x="5682423" y="572958"/>
        <a:ext cx="3839891" cy="2577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3B838-6448-1440-9072-4A2328EA5D3B}">
      <dsp:nvSpPr>
        <dsp:cNvPr id="0" name=""/>
        <dsp:cNvSpPr/>
      </dsp:nvSpPr>
      <dsp:spPr>
        <a:xfrm>
          <a:off x="0" y="104723"/>
          <a:ext cx="9604375" cy="1389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The size of the global corrections population is currently close to 24 million:</a:t>
          </a:r>
          <a:endParaRPr lang="en-US" sz="3600" kern="1200" dirty="0"/>
        </a:p>
      </dsp:txBody>
      <dsp:txXfrm>
        <a:off x="67852" y="172575"/>
        <a:ext cx="9468671" cy="1254256"/>
      </dsp:txXfrm>
    </dsp:sp>
    <dsp:sp modelId="{D87CB3A4-0AF8-B640-BE0F-86C36322A755}">
      <dsp:nvSpPr>
        <dsp:cNvPr id="0" name=""/>
        <dsp:cNvSpPr/>
      </dsp:nvSpPr>
      <dsp:spPr>
        <a:xfrm>
          <a:off x="0" y="1494683"/>
          <a:ext cx="9604375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93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11.5 million people in the prison system (i.e., 48% of the estimated total) and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12.5 million individuals in the community corrections system (52% of the estimated total corrections population).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/>
        </a:p>
      </dsp:txBody>
      <dsp:txXfrm>
        <a:off x="0" y="1494683"/>
        <a:ext cx="9604375" cy="2123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1691F-BF59-3B4D-911E-71CBA08F5986}">
      <dsp:nvSpPr>
        <dsp:cNvPr id="0" name=""/>
        <dsp:cNvSpPr/>
      </dsp:nvSpPr>
      <dsp:spPr>
        <a:xfrm>
          <a:off x="0" y="29"/>
          <a:ext cx="6034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422C2-263C-CB4C-9D5D-FE351C639769}">
      <dsp:nvSpPr>
        <dsp:cNvPr id="0" name=""/>
        <dsp:cNvSpPr/>
      </dsp:nvSpPr>
      <dsp:spPr>
        <a:xfrm>
          <a:off x="0" y="29"/>
          <a:ext cx="6034827" cy="65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0" y="29"/>
        <a:ext cx="6034827" cy="656828"/>
      </dsp:txXfrm>
    </dsp:sp>
    <dsp:sp modelId="{3B792FFF-D9A8-154E-AFD1-DD66AF2F3926}">
      <dsp:nvSpPr>
        <dsp:cNvPr id="0" name=""/>
        <dsp:cNvSpPr/>
      </dsp:nvSpPr>
      <dsp:spPr>
        <a:xfrm>
          <a:off x="0" y="656857"/>
          <a:ext cx="6034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FEF17-7DD3-CF4E-A395-C503B71DD021}">
      <dsp:nvSpPr>
        <dsp:cNvPr id="0" name=""/>
        <dsp:cNvSpPr/>
      </dsp:nvSpPr>
      <dsp:spPr>
        <a:xfrm>
          <a:off x="0" y="656857"/>
          <a:ext cx="6034827" cy="71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Countries in three global regions—South America, Asia, and Africa—with large prison systems appear to prioritize carceral control over community-based alternatives</a:t>
          </a:r>
          <a:endParaRPr lang="en-US" sz="1600" kern="1200" dirty="0"/>
        </a:p>
      </dsp:txBody>
      <dsp:txXfrm>
        <a:off x="0" y="656857"/>
        <a:ext cx="6034827" cy="711245"/>
      </dsp:txXfrm>
    </dsp:sp>
    <dsp:sp modelId="{D895BCBD-4DEA-3349-9567-AEA97CAE7E5A}">
      <dsp:nvSpPr>
        <dsp:cNvPr id="0" name=""/>
        <dsp:cNvSpPr/>
      </dsp:nvSpPr>
      <dsp:spPr>
        <a:xfrm>
          <a:off x="0" y="1368102"/>
          <a:ext cx="6034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6133B-2382-C74C-AEBA-F0423548BB10}">
      <dsp:nvSpPr>
        <dsp:cNvPr id="0" name=""/>
        <dsp:cNvSpPr/>
      </dsp:nvSpPr>
      <dsp:spPr>
        <a:xfrm>
          <a:off x="0" y="1368102"/>
          <a:ext cx="6034827" cy="1323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Countries with equally large prison systems located in three other regions—North America, Europe, and Oceana—have built systems with greater community corrections than carceral capacity. </a:t>
          </a:r>
          <a:endParaRPr lang="en-US" sz="1600" kern="1200" dirty="0"/>
        </a:p>
      </dsp:txBody>
      <dsp:txXfrm>
        <a:off x="0" y="1368102"/>
        <a:ext cx="6034827" cy="1323050"/>
      </dsp:txXfrm>
    </dsp:sp>
    <dsp:sp modelId="{56349B8D-4C54-6A47-B5D1-6581EE4B4CEC}">
      <dsp:nvSpPr>
        <dsp:cNvPr id="0" name=""/>
        <dsp:cNvSpPr/>
      </dsp:nvSpPr>
      <dsp:spPr>
        <a:xfrm>
          <a:off x="0" y="2691153"/>
          <a:ext cx="6034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DD8FD-1A02-4849-80BD-9E025D006BAB}">
      <dsp:nvSpPr>
        <dsp:cNvPr id="0" name=""/>
        <dsp:cNvSpPr/>
      </dsp:nvSpPr>
      <dsp:spPr>
        <a:xfrm>
          <a:off x="0" y="2691153"/>
          <a:ext cx="6034827" cy="1323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Some minor Intra-regional variations in the relative size of the prison and community corrections system were identified. </a:t>
          </a:r>
          <a:endParaRPr lang="en-US" sz="1600" kern="1200" dirty="0"/>
        </a:p>
      </dsp:txBody>
      <dsp:txXfrm>
        <a:off x="0" y="2691153"/>
        <a:ext cx="6034827" cy="132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A5EA-9366-D447-881F-2E2B7B6A681D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06B2B-0B41-804F-9966-BAB211A6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lobcci.org/country-profil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ofbyrne7@gmail.co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cci.org/about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6402" y="912284"/>
            <a:ext cx="2999990" cy="1951496"/>
          </a:xfrm>
          <a:custGeom>
            <a:avLst/>
            <a:gdLst/>
            <a:ahLst/>
            <a:cxnLst/>
            <a:rect l="l" t="t" r="r" b="b"/>
            <a:pathLst>
              <a:path w="5439833" h="3758745">
                <a:moveTo>
                  <a:pt x="0" y="0"/>
                </a:moveTo>
                <a:lnTo>
                  <a:pt x="5439833" y="0"/>
                </a:lnTo>
                <a:lnTo>
                  <a:pt x="5439833" y="3758745"/>
                </a:lnTo>
                <a:lnTo>
                  <a:pt x="0" y="3758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41" r="-3275" b="-18005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3"/>
          <p:cNvSpPr txBox="1"/>
          <p:nvPr/>
        </p:nvSpPr>
        <p:spPr>
          <a:xfrm>
            <a:off x="3858568" y="1366575"/>
            <a:ext cx="7566408" cy="2851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22"/>
              </a:lnSpc>
            </a:pPr>
            <a:r>
              <a:rPr lang="en-US" sz="4000" b="1" spc="-247" dirty="0">
                <a:solidFill>
                  <a:srgbClr val="000000"/>
                </a:solidFill>
                <a:latin typeface="+mj-lt"/>
                <a:ea typeface="Montserrat Bold"/>
                <a:cs typeface="Arial" panose="020B0604020202020204" pitchFamily="34" charset="0"/>
                <a:sym typeface="Montserrat Bold"/>
              </a:rPr>
              <a:t>The Size, Scope, and Effectiveness of Community Corrections: </a:t>
            </a:r>
          </a:p>
          <a:p>
            <a:pPr algn="ctr">
              <a:lnSpc>
                <a:spcPts val="5722"/>
              </a:lnSpc>
            </a:pPr>
            <a:r>
              <a:rPr lang="en-US" sz="4000" b="1" spc="-247" dirty="0">
                <a:solidFill>
                  <a:srgbClr val="000000"/>
                </a:solidFill>
                <a:latin typeface="+mj-lt"/>
                <a:ea typeface="Montserrat Bold"/>
                <a:cs typeface="Arial" panose="020B0604020202020204" pitchFamily="34" charset="0"/>
                <a:sym typeface="Montserrat Bold"/>
              </a:rPr>
              <a:t>A Global  Review  of Research </a:t>
            </a:r>
          </a:p>
          <a:p>
            <a:pPr algn="ctr">
              <a:lnSpc>
                <a:spcPts val="5722"/>
              </a:lnSpc>
            </a:pPr>
            <a:endParaRPr lang="en-US" sz="1867" spc="-247" dirty="0">
              <a:solidFill>
                <a:srgbClr val="000000"/>
              </a:solidFill>
              <a:latin typeface="+mj-lt"/>
              <a:ea typeface="Montserrat Bold"/>
              <a:cs typeface="Arial" panose="020B0604020202020204" pitchFamily="34" charset="0"/>
              <a:sym typeface="Montserra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28600" y="410634"/>
            <a:ext cx="3203193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6" b="1">
                <a:solidFill>
                  <a:srgbClr val="0808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#ResearchThatMatters</a:t>
            </a:r>
          </a:p>
        </p:txBody>
      </p:sp>
      <p:sp>
        <p:nvSpPr>
          <p:cNvPr id="5" name="Freeform 5"/>
          <p:cNvSpPr/>
          <p:nvPr/>
        </p:nvSpPr>
        <p:spPr>
          <a:xfrm>
            <a:off x="-1215464" y="4906374"/>
            <a:ext cx="14622930" cy="2851471"/>
          </a:xfrm>
          <a:custGeom>
            <a:avLst/>
            <a:gdLst/>
            <a:ahLst/>
            <a:cxnLst/>
            <a:rect l="l" t="t" r="r" b="b"/>
            <a:pathLst>
              <a:path w="21934395" h="4277207">
                <a:moveTo>
                  <a:pt x="0" y="0"/>
                </a:moveTo>
                <a:lnTo>
                  <a:pt x="21934394" y="0"/>
                </a:lnTo>
                <a:lnTo>
                  <a:pt x="21934394" y="4277207"/>
                </a:lnTo>
                <a:lnTo>
                  <a:pt x="0" y="427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oup of people forming a world map">
            <a:extLst>
              <a:ext uri="{FF2B5EF4-FFF2-40B4-BE49-F238E27FC236}">
                <a16:creationId xmlns:a16="http://schemas.microsoft.com/office/drawing/2014/main" id="{1168ABA8-3BA3-F45C-F539-BB890EF3EB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r="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C9DF1-417C-22F1-F33F-2D4BC07BB0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Building a Global Data Base: An Overview of our work in each global region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EEA4B-CA76-C331-8ECA-563243EBFC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For details on our global data collection efforts, go to our website: </a:t>
            </a:r>
            <a:r>
              <a:rPr lang="en-US" dirty="0">
                <a:hlinkClick r:id="rId4"/>
              </a:rPr>
              <a:t>https://globcci.org/country-profiles/</a:t>
            </a:r>
            <a:r>
              <a:rPr lang="en-US" dirty="0"/>
              <a:t> 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Country profiles have only been completed for a small number of countries in each global region, but we are actively recruiting country-level community corrections experts.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A listing of experts in each region is found in our regional overview link.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Examples of completed country-level profiles of community corrections are currently available for United Kingdom, South Korea, Ireland, Israel, Kenya, and South Africa</a:t>
            </a:r>
            <a:endParaRPr lang="en-US"/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5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A575-4466-4D0A-8396-95211CD2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work from the Global Community Corrections Initiative</a:t>
            </a:r>
          </a:p>
        </p:txBody>
      </p:sp>
      <p:pic>
        <p:nvPicPr>
          <p:cNvPr id="6" name="Picture Placeholder 5" descr="A book cover of a book&#10;&#10;AI-generated content may be incorrect.">
            <a:extLst>
              <a:ext uri="{FF2B5EF4-FFF2-40B4-BE49-F238E27FC236}">
                <a16:creationId xmlns:a16="http://schemas.microsoft.com/office/drawing/2014/main" id="{95C11FB6-8122-5E89-A45F-D30D0A3682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73" b="137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4E682-ABEB-FF50-7E52-B7D8CC65E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For more information on how to become a country-level expert and join our Global Initiative, contact James Byrne, the Project Director, at </a:t>
            </a:r>
            <a:r>
              <a:rPr lang="en-US" dirty="0">
                <a:hlinkClick r:id="rId3"/>
              </a:rPr>
              <a:t>profbyrne7@gmail.com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75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lanet earth with the sun in the background&#10;&#10;Description automatically generated">
            <a:extLst>
              <a:ext uri="{FF2B5EF4-FFF2-40B4-BE49-F238E27FC236}">
                <a16:creationId xmlns:a16="http://schemas.microsoft.com/office/drawing/2014/main" id="{55DFF056-0BE8-F1F4-ED76-F870C7861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008" r="-1" b="36779"/>
          <a:stretch/>
        </p:blipFill>
        <p:spPr>
          <a:xfrm>
            <a:off x="120603" y="100494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0C4373-FC4B-4043-B062-3D47F4675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the Size, Scope, and Effectiveness of the Global Community Corrections System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42D97-8012-324E-9190-E3BC9C77C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1700"/>
              <a:t>James M. Byrne, Director, Global Community Corrections Initiative</a:t>
            </a:r>
          </a:p>
          <a:p>
            <a:pPr algn="r">
              <a:lnSpc>
                <a:spcPct val="110000"/>
              </a:lnSpc>
            </a:pPr>
            <a:r>
              <a:rPr lang="en-US" sz="1700"/>
              <a:t>Professor Emeritus</a:t>
            </a:r>
          </a:p>
          <a:p>
            <a:pPr algn="r">
              <a:lnSpc>
                <a:spcPct val="110000"/>
              </a:lnSpc>
            </a:pPr>
            <a:r>
              <a:rPr lang="en-US" sz="1700"/>
              <a:t>School of Criminology and Justice Studies</a:t>
            </a:r>
          </a:p>
          <a:p>
            <a:pPr algn="r">
              <a:lnSpc>
                <a:spcPct val="110000"/>
              </a:lnSpc>
            </a:pPr>
            <a:r>
              <a:rPr lang="en-US" sz="1700"/>
              <a:t>University of Massachusetts Lowell </a:t>
            </a:r>
          </a:p>
          <a:p>
            <a:pPr algn="r">
              <a:lnSpc>
                <a:spcPct val="110000"/>
              </a:lnSpc>
            </a:pPr>
            <a:r>
              <a:rPr lang="en-US" sz="1700"/>
              <a:t>			</a:t>
            </a:r>
          </a:p>
          <a:p>
            <a:pPr indent="-228600" algn="r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700"/>
          </a:p>
          <a:p>
            <a:pPr algn="r">
              <a:lnSpc>
                <a:spcPct val="110000"/>
              </a:lnSpc>
            </a:pPr>
            <a:r>
              <a:rPr lang="en-US" sz="1700"/>
              <a:t>		</a:t>
            </a:r>
          </a:p>
          <a:p>
            <a:pPr indent="-228600" algn="r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700"/>
          </a:p>
          <a:p>
            <a:pPr algn="r">
              <a:lnSpc>
                <a:spcPct val="110000"/>
              </a:lnSpc>
            </a:pPr>
            <a:r>
              <a:rPr lang="en-US" sz="1700"/>
              <a:t>	</a:t>
            </a:r>
          </a:p>
          <a:p>
            <a:pPr indent="-228600" algn="r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algn="r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700"/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GLOBCCI logo">
            <a:extLst>
              <a:ext uri="{FF2B5EF4-FFF2-40B4-BE49-F238E27FC236}">
                <a16:creationId xmlns:a16="http://schemas.microsoft.com/office/drawing/2014/main" id="{41963D16-EA79-62FA-C0A3-AD2FBEA3E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77" y="3945619"/>
            <a:ext cx="3367492" cy="23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92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E4CEF-B961-2FE8-2566-25925384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r>
              <a:rPr lang="en-US" sz="2200" dirty="0"/>
              <a:t>Some Questions to  Consider about the size, scope, and effectiveness of the  Current Community Corrections System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DB3288-E4CE-A860-D508-C34C78155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110072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955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43AA8-2143-F27C-D1C2-D334BA218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The Size OF THE GLOBAL CORRECTIONS POPULATION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86F777-D397-7189-EDFB-720D6327F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373312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35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FAEEF-B7BF-C352-F4F9-25708EB3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sz="2200"/>
              <a:t>how many individuals are under total correctional control—both in carceral settings and in community corrections—globally?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3C2C1F-EA78-3659-277A-C42DB7761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398444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003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3AF0B-9C67-3AD2-A5D8-1B9E1A82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Is there regional variation on the relative size of the Prison and Community Corrections System?</a:t>
            </a: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F5EED425-A000-9157-E668-B3EA86397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796067"/>
              </p:ext>
            </p:extLst>
          </p:nvPr>
        </p:nvGraphicFramePr>
        <p:xfrm>
          <a:off x="4705594" y="2142308"/>
          <a:ext cx="6034827" cy="401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86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F5A67-ED29-5BF6-CB0C-1DE556FD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/>
              <a:t>Do Countries with the largest prison populations also have large community corrections populations?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1BE0-7C83-11AA-8898-9E4BA1265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b="1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Close to 60% of the Global Prison Population is located in just 10 countries: USA, China, </a:t>
            </a:r>
            <a:r>
              <a:rPr lang="en-US" sz="1400" b="1" kern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Brazil,India</a:t>
            </a:r>
            <a:r>
              <a:rPr lang="en-US" sz="1400" b="1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Russian Federation, Türkiye, </a:t>
            </a:r>
            <a:r>
              <a:rPr lang="en-US" sz="1400" b="1" kern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Indonesia,Thailand</a:t>
            </a:r>
            <a:r>
              <a:rPr lang="en-US" sz="1400" b="1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Mexico, and Iran</a:t>
            </a:r>
          </a:p>
          <a:p>
            <a:pPr>
              <a:lnSpc>
                <a:spcPct val="110000"/>
              </a:lnSpc>
            </a:pPr>
            <a:r>
              <a:rPr lang="en-US" sz="1400" b="1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can only estimate the community corrections populations in 7 of the top 10 largest prison systems globally ( missing data for </a:t>
            </a:r>
            <a:r>
              <a:rPr lang="en-US" sz="1400" b="1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razil, Mexico, and Iran). </a:t>
            </a:r>
          </a:p>
          <a:p>
            <a:pPr lvl="1">
              <a:lnSpc>
                <a:spcPct val="110000"/>
              </a:lnSpc>
            </a:pP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these top 10 countries, the prison system is larger than the community corrections system in 5 of the 7 (top-10) countries</a:t>
            </a:r>
            <a:r>
              <a:rPr lang="en-US" sz="1400" b="1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400" b="1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Exceptions:</a:t>
            </a:r>
          </a:p>
          <a:p>
            <a:pPr lvl="1">
              <a:lnSpc>
                <a:spcPct val="110000"/>
              </a:lnSpc>
            </a:pP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United States, whose community corrections system was 2.1 times larger than its prison system</a:t>
            </a:r>
          </a:p>
          <a:p>
            <a:pPr lvl="1">
              <a:lnSpc>
                <a:spcPct val="110000"/>
              </a:lnSpc>
            </a:pP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Russian Federation, whose community corrections system is marginally larger than its current prison population.</a:t>
            </a:r>
          </a:p>
          <a:p>
            <a:pPr>
              <a:lnSpc>
                <a:spcPct val="110000"/>
              </a:lnSpc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2538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5528C-45C0-C5C6-66A4-00D4802A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What do we know about the effectiveness of  Community-based Sanctions?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F0B4-D9C5-986C-2F52-93BF1F01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2027583"/>
            <a:ext cx="6034827" cy="4128959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Available Measures of Probation Effectiveness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compliance with probation conditions,  and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evidence of desistance from crime, either while under supervision or post-release.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Using these outcome  measures, many probation systems were identified with high compliance rates, and several were also effective in limiting re-offending while the individual was under supervision.</a:t>
            </a:r>
          </a:p>
          <a:p>
            <a:pPr>
              <a:lnSpc>
                <a:spcPct val="110000"/>
              </a:lnSpc>
            </a:pPr>
            <a:r>
              <a:rPr lang="en-US" b="1" dirty="0"/>
              <a:t>Measures of Parole Effectiveness 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data on the effectiveness of parole systems was harder to find. For countries that provided data, significant variations in parole completion rates, re-arrest rates, and return to prison rates were identified.</a:t>
            </a:r>
          </a:p>
        </p:txBody>
      </p:sp>
    </p:spTree>
    <p:extLst>
      <p:ext uri="{BB962C8B-B14F-4D97-AF65-F5344CB8AC3E}">
        <p14:creationId xmlns:p14="http://schemas.microsoft.com/office/powerpoint/2010/main" val="168925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Group of people forming a world map">
            <a:extLst>
              <a:ext uri="{FF2B5EF4-FFF2-40B4-BE49-F238E27FC236}">
                <a16:creationId xmlns:a16="http://schemas.microsoft.com/office/drawing/2014/main" id="{086A2BA0-34C6-1EA8-D12C-85E0AE6132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4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83968-C3D2-D18A-2C61-9B69F4EB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An Overview of the Global Community Corrections Initiative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10DAB-A256-8A8F-181C-2F3B107DE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b="1"/>
              <a:t>Goal:</a:t>
            </a:r>
            <a:r>
              <a:rPr lang="en-US" sz="1700"/>
              <a:t> To advance community corrections practices throughout the world through a myriad of directive activities to create global awareness of community corrections at the pre-trial, sentence, and reentry stages of the criminal justice process.</a:t>
            </a:r>
          </a:p>
          <a:p>
            <a:pPr>
              <a:lnSpc>
                <a:spcPct val="110000"/>
              </a:lnSpc>
            </a:pPr>
            <a:r>
              <a:rPr lang="en-US" sz="1700" b="1"/>
              <a:t>Step 1</a:t>
            </a:r>
            <a:r>
              <a:rPr lang="en-US" sz="1700"/>
              <a:t>: Create a global community corrections website </a:t>
            </a:r>
            <a:r>
              <a:rPr lang="en-US" sz="1700">
                <a:hlinkClick r:id="rId3"/>
              </a:rPr>
              <a:t>https://globcci.org/about/</a:t>
            </a:r>
            <a:r>
              <a:rPr lang="en-US" sz="1700"/>
              <a:t> </a:t>
            </a:r>
          </a:p>
          <a:p>
            <a:pPr>
              <a:lnSpc>
                <a:spcPct val="110000"/>
              </a:lnSpc>
            </a:pPr>
            <a:r>
              <a:rPr lang="en-US" sz="1700" b="1"/>
              <a:t>Step 2: </a:t>
            </a:r>
            <a:r>
              <a:rPr lang="en-US" sz="1700"/>
              <a:t>Identify key global partners and resource experts</a:t>
            </a:r>
          </a:p>
          <a:p>
            <a:pPr>
              <a:lnSpc>
                <a:spcPct val="110000"/>
              </a:lnSpc>
            </a:pPr>
            <a:r>
              <a:rPr lang="en-US" sz="1700" b="1"/>
              <a:t>Step 3: </a:t>
            </a:r>
            <a:r>
              <a:rPr lang="en-US" sz="1700"/>
              <a:t>Collection of Country-level community corrections data</a:t>
            </a:r>
          </a:p>
          <a:p>
            <a:pPr>
              <a:lnSpc>
                <a:spcPct val="110000"/>
              </a:lnSpc>
            </a:pPr>
            <a:r>
              <a:rPr lang="en-US" sz="1700" b="1"/>
              <a:t>Step 4: </a:t>
            </a:r>
            <a:r>
              <a:rPr lang="en-US" sz="1700"/>
              <a:t>Collection of research studies on the effectiveness of community corrections in each global region</a:t>
            </a:r>
          </a:p>
          <a:p>
            <a:pPr>
              <a:lnSpc>
                <a:spcPct val="110000"/>
              </a:lnSpc>
            </a:pPr>
            <a:r>
              <a:rPr lang="en-US" sz="1700" b="1"/>
              <a:t>Step 5: </a:t>
            </a:r>
            <a:r>
              <a:rPr lang="en-US" sz="1700"/>
              <a:t>Knowledge Dissemination via presentations, webinars, books, and journal articles</a:t>
            </a:r>
          </a:p>
        </p:txBody>
      </p:sp>
      <p:sp>
        <p:nvSpPr>
          <p:cNvPr id="5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0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5218</TotalTime>
  <Words>918</Words>
  <Application>Microsoft Macintosh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Gill Sans MT</vt:lpstr>
      <vt:lpstr>Montserrat Bold</vt:lpstr>
      <vt:lpstr>Gallery</vt:lpstr>
      <vt:lpstr>PowerPoint Presentation</vt:lpstr>
      <vt:lpstr>the Size, Scope, and Effectiveness of the Global Community Corrections System </vt:lpstr>
      <vt:lpstr> Some Questions to  Consider about the size, scope, and effectiveness of the  Current Community Corrections System</vt:lpstr>
      <vt:lpstr>The Size OF THE GLOBAL CORRECTIONS POPULATION</vt:lpstr>
      <vt:lpstr>how many individuals are under total correctional control—both in carceral settings and in community corrections—globally? </vt:lpstr>
      <vt:lpstr>Is there regional variation on the relative size of the Prison and Community Corrections System?</vt:lpstr>
      <vt:lpstr>Do Countries with the largest prison populations also have large community corrections populations?</vt:lpstr>
      <vt:lpstr>What do we know about the effectiveness of  Community-based Sanctions?</vt:lpstr>
      <vt:lpstr>An Overview of the Global Community Corrections Initiative</vt:lpstr>
      <vt:lpstr>Building a Global Data Base: An Overview of our work in each global region</vt:lpstr>
      <vt:lpstr>Recent work from the Global Community Corrections Initiative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the Size, Scope, and Effectiveness of the Global Community Corrections System: A Comparative Analysis</dc:title>
  <dc:creator>Don Hummer</dc:creator>
  <cp:lastModifiedBy>Byrne, James</cp:lastModifiedBy>
  <cp:revision>25</cp:revision>
  <dcterms:created xsi:type="dcterms:W3CDTF">2023-11-13T20:12:47Z</dcterms:created>
  <dcterms:modified xsi:type="dcterms:W3CDTF">2025-05-20T13:52:06Z</dcterms:modified>
</cp:coreProperties>
</file>