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3"/>
  </p:notesMasterIdLst>
  <p:sldIdLst>
    <p:sldId id="260" r:id="rId2"/>
    <p:sldId id="261" r:id="rId3"/>
    <p:sldId id="456" r:id="rId4"/>
    <p:sldId id="312" r:id="rId5"/>
    <p:sldId id="310" r:id="rId6"/>
    <p:sldId id="259" r:id="rId7"/>
    <p:sldId id="258" r:id="rId8"/>
    <p:sldId id="265" r:id="rId9"/>
    <p:sldId id="378" r:id="rId10"/>
    <p:sldId id="262" r:id="rId11"/>
    <p:sldId id="264" r:id="rId12"/>
    <p:sldId id="266" r:id="rId13"/>
    <p:sldId id="267" r:id="rId14"/>
    <p:sldId id="457" r:id="rId15"/>
    <p:sldId id="448" r:id="rId16"/>
    <p:sldId id="454" r:id="rId17"/>
    <p:sldId id="455" r:id="rId18"/>
    <p:sldId id="464" r:id="rId19"/>
    <p:sldId id="465" r:id="rId20"/>
    <p:sldId id="466" r:id="rId21"/>
    <p:sldId id="270" r:id="rId22"/>
    <p:sldId id="263" r:id="rId23"/>
    <p:sldId id="877" r:id="rId24"/>
    <p:sldId id="470" r:id="rId25"/>
    <p:sldId id="6319" r:id="rId26"/>
    <p:sldId id="878" r:id="rId27"/>
    <p:sldId id="6320" r:id="rId28"/>
    <p:sldId id="6323" r:id="rId29"/>
    <p:sldId id="6324" r:id="rId30"/>
    <p:sldId id="6321" r:id="rId31"/>
    <p:sldId id="6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p:restoredTop sz="94726"/>
  </p:normalViewPr>
  <p:slideViewPr>
    <p:cSldViewPr snapToGrid="0">
      <p:cViewPr varScale="1">
        <p:scale>
          <a:sx n="120" d="100"/>
          <a:sy n="120" d="100"/>
        </p:scale>
        <p:origin x="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Annual Need</c:v>
                </c:pt>
              </c:strCache>
            </c:strRef>
          </c:tx>
          <c:spPr>
            <a:solidFill>
              <a:schemeClr val="accent1">
                <a:alpha val="64000"/>
              </a:schemeClr>
            </a:solidFill>
            <a:ln>
              <a:solidFill>
                <a:schemeClr val="accent1">
                  <a:alpha val="97000"/>
                </a:schemeClr>
              </a:solidFill>
            </a:ln>
            <a:effectLst/>
          </c:spPr>
          <c:dLbls>
            <c:dLbl>
              <c:idx val="0"/>
              <c:layout>
                <c:manualLayout>
                  <c:x val="0"/>
                  <c:y val="-0.145932124785525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4A-9843-B014-25F17E0140FC}"/>
                </c:ext>
              </c:extLst>
            </c:dLbl>
            <c:dLbl>
              <c:idx val="1"/>
              <c:layout>
                <c:manualLayout>
                  <c:x val="-4.428290228876519E-17"/>
                  <c:y val="-0.256840539622525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4A-9843-B014-25F17E0140FC}"/>
                </c:ext>
              </c:extLst>
            </c:dLbl>
            <c:dLbl>
              <c:idx val="2"/>
              <c:layout>
                <c:manualLayout>
                  <c:x val="-3.6231884057971015E-3"/>
                  <c:y val="-0.128420269811262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4A-9843-B014-25F17E0140FC}"/>
                </c:ext>
              </c:extLst>
            </c:dLbl>
            <c:dLbl>
              <c:idx val="3"/>
              <c:layout>
                <c:manualLayout>
                  <c:x val="0"/>
                  <c:y val="-0.27435239459678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4A-9843-B014-25F17E0140FC}"/>
                </c:ext>
              </c:extLst>
            </c:dLbl>
            <c:dLbl>
              <c:idx val="4"/>
              <c:layout>
                <c:manualLayout>
                  <c:x val="-1.2077294685992109E-3"/>
                  <c:y val="-0.125501627315552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4A-9843-B014-25F17E0140F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Formal Programming</c:v>
                </c:pt>
                <c:pt idx="1">
                  <c:v>Substance Dependence</c:v>
                </c:pt>
                <c:pt idx="2">
                  <c:v>Decision Making</c:v>
                </c:pt>
                <c:pt idx="3">
                  <c:v>Self Management</c:v>
                </c:pt>
                <c:pt idx="4">
                  <c:v>Interpersonal Conflict</c:v>
                </c:pt>
              </c:strCache>
            </c:strRef>
          </c:cat>
          <c:val>
            <c:numRef>
              <c:f>Sheet1!$B$2:$B$6</c:f>
              <c:numCache>
                <c:formatCode>0.00%</c:formatCode>
                <c:ptCount val="5"/>
                <c:pt idx="0" formatCode="0.0%">
                  <c:v>0.156</c:v>
                </c:pt>
                <c:pt idx="1">
                  <c:v>0.28299999999999997</c:v>
                </c:pt>
                <c:pt idx="2">
                  <c:v>0.127</c:v>
                </c:pt>
                <c:pt idx="3">
                  <c:v>0.30499999999999999</c:v>
                </c:pt>
                <c:pt idx="4">
                  <c:v>0.129</c:v>
                </c:pt>
              </c:numCache>
            </c:numRef>
          </c:val>
          <c:extLst>
            <c:ext xmlns:c16="http://schemas.microsoft.com/office/drawing/2014/chart" uri="{C3380CC4-5D6E-409C-BE32-E72D297353CC}">
              <c16:uniqueId val="{00000000-544A-9843-B014-25F17E0140FC}"/>
            </c:ext>
          </c:extLst>
        </c:ser>
        <c:ser>
          <c:idx val="1"/>
          <c:order val="1"/>
          <c:tx>
            <c:strRef>
              <c:f>Sheet1!$C$1</c:f>
              <c:strCache>
                <c:ptCount val="1"/>
                <c:pt idx="0">
                  <c:v>Annual Capacity</c:v>
                </c:pt>
              </c:strCache>
            </c:strRef>
          </c:tx>
          <c:spPr>
            <a:solidFill>
              <a:schemeClr val="accent2">
                <a:alpha val="74000"/>
              </a:schemeClr>
            </a:solidFill>
            <a:ln>
              <a:solidFill>
                <a:schemeClr val="accent2"/>
              </a:solidFill>
            </a:ln>
            <a:effectLst/>
          </c:spPr>
          <c:dLbls>
            <c:dLbl>
              <c:idx val="0"/>
              <c:layout>
                <c:manualLayout>
                  <c:x val="2.5362318840579687E-2"/>
                  <c:y val="-1.1674569982842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4A-9843-B014-25F17E0140FC}"/>
                </c:ext>
              </c:extLst>
            </c:dLbl>
            <c:dLbl>
              <c:idx val="1"/>
              <c:layout>
                <c:manualLayout>
                  <c:x val="1.2077294685989895E-3"/>
                  <c:y val="-3.7942352444236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4A-9843-B014-25F17E0140FC}"/>
                </c:ext>
              </c:extLst>
            </c:dLbl>
            <c:dLbl>
              <c:idx val="2"/>
              <c:layout>
                <c:manualLayout>
                  <c:x val="-3.62318840579719E-3"/>
                  <c:y val="-3.2105067452815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4A-9843-B014-25F17E0140FC}"/>
                </c:ext>
              </c:extLst>
            </c:dLbl>
            <c:dLbl>
              <c:idx val="3"/>
              <c:layout>
                <c:manualLayout>
                  <c:x val="6.0386473429952575E-3"/>
                  <c:y val="-0.119664342324131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44A-9843-B014-25F17E0140FC}"/>
                </c:ext>
              </c:extLst>
            </c:dLbl>
            <c:dLbl>
              <c:idx val="4"/>
              <c:layout>
                <c:manualLayout>
                  <c:x val="-1.4492753623188406E-2"/>
                  <c:y val="-2.62677824613947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4A-9843-B014-25F17E0140F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Formal Programming</c:v>
                </c:pt>
                <c:pt idx="1">
                  <c:v>Substance Dependence</c:v>
                </c:pt>
                <c:pt idx="2">
                  <c:v>Decision Making</c:v>
                </c:pt>
                <c:pt idx="3">
                  <c:v>Self Management</c:v>
                </c:pt>
                <c:pt idx="4">
                  <c:v>Interpersonal Conflict</c:v>
                </c:pt>
              </c:strCache>
            </c:strRef>
          </c:cat>
          <c:val>
            <c:numRef>
              <c:f>Sheet1!$C$2:$C$6</c:f>
              <c:numCache>
                <c:formatCode>0.00%</c:formatCode>
                <c:ptCount val="5"/>
                <c:pt idx="0">
                  <c:v>2E-3</c:v>
                </c:pt>
                <c:pt idx="1">
                  <c:v>8.9999999999999993E-3</c:v>
                </c:pt>
                <c:pt idx="2">
                  <c:v>5.0000000000000001E-3</c:v>
                </c:pt>
                <c:pt idx="3" formatCode="0.0%">
                  <c:v>8.2000000000000003E-2</c:v>
                </c:pt>
                <c:pt idx="4" formatCode="0%">
                  <c:v>0</c:v>
                </c:pt>
              </c:numCache>
            </c:numRef>
          </c:val>
          <c:extLst>
            <c:ext xmlns:c16="http://schemas.microsoft.com/office/drawing/2014/chart" uri="{C3380CC4-5D6E-409C-BE32-E72D297353CC}">
              <c16:uniqueId val="{00000001-544A-9843-B014-25F17E0140FC}"/>
            </c:ext>
          </c:extLst>
        </c:ser>
        <c:dLbls>
          <c:showLegendKey val="0"/>
          <c:showVal val="0"/>
          <c:showCatName val="0"/>
          <c:showSerName val="0"/>
          <c:showPercent val="0"/>
          <c:showBubbleSize val="0"/>
        </c:dLbls>
        <c:axId val="1941561135"/>
        <c:axId val="1972166175"/>
      </c:areaChart>
      <c:catAx>
        <c:axId val="19415611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72166175"/>
        <c:crosses val="autoZero"/>
        <c:auto val="1"/>
        <c:lblAlgn val="ctr"/>
        <c:lblOffset val="100"/>
        <c:noMultiLvlLbl val="0"/>
      </c:catAx>
      <c:valAx>
        <c:axId val="1972166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156113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B5ACBE-63B5-41BC-BF4E-1DB32EBA94E0}"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F32C023-FF4F-4DCC-B6DB-0A5562240CCE}">
      <dgm:prSet custT="1"/>
      <dgm:spPr/>
      <dgm:t>
        <a:bodyPr/>
        <a:lstStyle/>
        <a:p>
          <a:pPr>
            <a:lnSpc>
              <a:spcPct val="100000"/>
            </a:lnSpc>
            <a:defRPr b="1"/>
          </a:pPr>
          <a:r>
            <a:rPr lang="en-US" sz="2400" dirty="0">
              <a:latin typeface="Tw Cen MT" panose="020B0602020104020603" pitchFamily="34" charset="77"/>
            </a:rPr>
            <a:t>Few studies test the full framework:  </a:t>
          </a:r>
          <a:r>
            <a:rPr lang="en-US" sz="2400" dirty="0" err="1">
              <a:latin typeface="Tw Cen MT" panose="020B0602020104020603" pitchFamily="34" charset="77"/>
            </a:rPr>
            <a:t>Risk+Reed+Responsivity</a:t>
          </a:r>
          <a:r>
            <a:rPr lang="en-US" sz="2400" dirty="0">
              <a:latin typeface="Tw Cen MT" panose="020B0602020104020603" pitchFamily="34" charset="77"/>
            </a:rPr>
            <a:t> (Fazel, et al, 2024)</a:t>
          </a:r>
        </a:p>
      </dgm:t>
    </dgm:pt>
    <dgm:pt modelId="{F810CD39-5542-4E85-91F0-83C12CF303C3}" type="parTrans" cxnId="{00CE79FD-5460-460D-9A62-D52A3307E8EF}">
      <dgm:prSet/>
      <dgm:spPr/>
      <dgm:t>
        <a:bodyPr/>
        <a:lstStyle/>
        <a:p>
          <a:endParaRPr lang="en-US"/>
        </a:p>
      </dgm:t>
    </dgm:pt>
    <dgm:pt modelId="{50BC7C0E-E847-4803-966D-8B89CDA572A8}" type="sibTrans" cxnId="{00CE79FD-5460-460D-9A62-D52A3307E8EF}">
      <dgm:prSet/>
      <dgm:spPr/>
      <dgm:t>
        <a:bodyPr/>
        <a:lstStyle/>
        <a:p>
          <a:endParaRPr lang="en-US"/>
        </a:p>
      </dgm:t>
    </dgm:pt>
    <dgm:pt modelId="{E3ADA98C-3BD3-4429-A56E-F46DF2292CE9}">
      <dgm:prSet custT="1"/>
      <dgm:spPr/>
      <dgm:t>
        <a:bodyPr/>
        <a:lstStyle/>
        <a:p>
          <a:pPr>
            <a:lnSpc>
              <a:spcPct val="100000"/>
            </a:lnSpc>
          </a:pPr>
          <a:r>
            <a:rPr lang="en-US" sz="2400" dirty="0">
              <a:latin typeface="Tw Cen MT" panose="020B0602020104020603" pitchFamily="34" charset="77"/>
            </a:rPr>
            <a:t>Risk (high versus low risk) had the greatest amount of support</a:t>
          </a:r>
        </a:p>
      </dgm:t>
    </dgm:pt>
    <dgm:pt modelId="{EE9DDDAE-E6F1-404A-B164-AB42B6B19158}" type="parTrans" cxnId="{9F05DB78-6C1D-48F6-A59D-0C80B21399D8}">
      <dgm:prSet/>
      <dgm:spPr/>
      <dgm:t>
        <a:bodyPr/>
        <a:lstStyle/>
        <a:p>
          <a:endParaRPr lang="en-US"/>
        </a:p>
      </dgm:t>
    </dgm:pt>
    <dgm:pt modelId="{415FB17D-F06A-4B9F-A0B3-7BED42ECDC88}" type="sibTrans" cxnId="{9F05DB78-6C1D-48F6-A59D-0C80B21399D8}">
      <dgm:prSet/>
      <dgm:spPr/>
      <dgm:t>
        <a:bodyPr/>
        <a:lstStyle/>
        <a:p>
          <a:endParaRPr lang="en-US"/>
        </a:p>
      </dgm:t>
    </dgm:pt>
    <dgm:pt modelId="{4A7DB107-34AB-46AA-8E75-182C49928A8B}">
      <dgm:prSet custT="1"/>
      <dgm:spPr/>
      <dgm:t>
        <a:bodyPr/>
        <a:lstStyle/>
        <a:p>
          <a:pPr>
            <a:lnSpc>
              <a:spcPct val="100000"/>
            </a:lnSpc>
          </a:pPr>
          <a:r>
            <a:rPr lang="en-US" sz="2400" dirty="0">
              <a:latin typeface="Tw Cen MT" panose="020B0602020104020603" pitchFamily="34" charset="77"/>
            </a:rPr>
            <a:t>Need varies by instrument and condition</a:t>
          </a:r>
        </a:p>
      </dgm:t>
    </dgm:pt>
    <dgm:pt modelId="{F08E8A01-2E90-4B83-A53F-5CCF4A82AB63}" type="parTrans" cxnId="{8E301525-44BA-4E7E-AD76-D64C2A94708C}">
      <dgm:prSet/>
      <dgm:spPr/>
      <dgm:t>
        <a:bodyPr/>
        <a:lstStyle/>
        <a:p>
          <a:endParaRPr lang="en-US"/>
        </a:p>
      </dgm:t>
    </dgm:pt>
    <dgm:pt modelId="{BAE0826B-ABB2-447B-B6BA-22253D1BE998}" type="sibTrans" cxnId="{8E301525-44BA-4E7E-AD76-D64C2A94708C}">
      <dgm:prSet/>
      <dgm:spPr/>
      <dgm:t>
        <a:bodyPr/>
        <a:lstStyle/>
        <a:p>
          <a:endParaRPr lang="en-US"/>
        </a:p>
      </dgm:t>
    </dgm:pt>
    <dgm:pt modelId="{0B1E037A-E37B-40D2-87E3-F02815183BE0}">
      <dgm:prSet custT="1"/>
      <dgm:spPr/>
      <dgm:t>
        <a:bodyPr/>
        <a:lstStyle/>
        <a:p>
          <a:pPr>
            <a:lnSpc>
              <a:spcPct val="100000"/>
            </a:lnSpc>
          </a:pPr>
          <a:r>
            <a:rPr lang="en-US" sz="2400" dirty="0">
              <a:latin typeface="Tw Cen MT" panose="020B0602020104020603" pitchFamily="34" charset="77"/>
            </a:rPr>
            <a:t>Few test of responsivity</a:t>
          </a:r>
        </a:p>
      </dgm:t>
    </dgm:pt>
    <dgm:pt modelId="{91F85E51-579E-44CD-93CF-477D78C2A422}" type="parTrans" cxnId="{3B97D9B9-00F9-4804-A5CF-4EB2647A598D}">
      <dgm:prSet/>
      <dgm:spPr/>
      <dgm:t>
        <a:bodyPr/>
        <a:lstStyle/>
        <a:p>
          <a:endParaRPr lang="en-US"/>
        </a:p>
      </dgm:t>
    </dgm:pt>
    <dgm:pt modelId="{C33ADEB6-0F46-4CA9-9AA4-87E752CF7BCF}" type="sibTrans" cxnId="{3B97D9B9-00F9-4804-A5CF-4EB2647A598D}">
      <dgm:prSet/>
      <dgm:spPr/>
      <dgm:t>
        <a:bodyPr/>
        <a:lstStyle/>
        <a:p>
          <a:endParaRPr lang="en-US"/>
        </a:p>
      </dgm:t>
    </dgm:pt>
    <dgm:pt modelId="{92176743-B89E-4314-82F3-2A287710E457}">
      <dgm:prSet custT="1"/>
      <dgm:spPr/>
      <dgm:t>
        <a:bodyPr/>
        <a:lstStyle/>
        <a:p>
          <a:pPr>
            <a:lnSpc>
              <a:spcPct val="100000"/>
            </a:lnSpc>
          </a:pPr>
          <a:r>
            <a:rPr lang="en-US" sz="2400" dirty="0">
              <a:latin typeface="Tw Cen MT" panose="020B0602020104020603" pitchFamily="34" charset="77"/>
            </a:rPr>
            <a:t>General responsivity (social learning environment) appears supported</a:t>
          </a:r>
        </a:p>
      </dgm:t>
    </dgm:pt>
    <dgm:pt modelId="{0046216F-72F6-4109-BC22-8045645C2A4C}" type="parTrans" cxnId="{F1932EC0-FC33-4214-B34A-DA1320D6801B}">
      <dgm:prSet/>
      <dgm:spPr/>
      <dgm:t>
        <a:bodyPr/>
        <a:lstStyle/>
        <a:p>
          <a:endParaRPr lang="en-US"/>
        </a:p>
      </dgm:t>
    </dgm:pt>
    <dgm:pt modelId="{9C8BA3CD-C528-464A-8CDC-47335FF8DD38}" type="sibTrans" cxnId="{F1932EC0-FC33-4214-B34A-DA1320D6801B}">
      <dgm:prSet/>
      <dgm:spPr/>
      <dgm:t>
        <a:bodyPr/>
        <a:lstStyle/>
        <a:p>
          <a:endParaRPr lang="en-US"/>
        </a:p>
      </dgm:t>
    </dgm:pt>
    <dgm:pt modelId="{D896D67B-5C93-4095-91AF-E0B0427B9776}">
      <dgm:prSet custT="1"/>
      <dgm:spPr/>
      <dgm:t>
        <a:bodyPr/>
        <a:lstStyle/>
        <a:p>
          <a:pPr>
            <a:lnSpc>
              <a:spcPct val="100000"/>
            </a:lnSpc>
          </a:pPr>
          <a:r>
            <a:rPr lang="en-US" sz="2400" dirty="0">
              <a:latin typeface="Tw Cen MT" panose="020B0602020104020603" pitchFamily="34" charset="77"/>
            </a:rPr>
            <a:t>Specific responsivity has too few studies</a:t>
          </a:r>
        </a:p>
      </dgm:t>
    </dgm:pt>
    <dgm:pt modelId="{8C96D80E-991F-48BD-A60A-C341B6CB0570}" type="parTrans" cxnId="{EA599DB2-6D61-4F5A-8CDD-6393939DE47F}">
      <dgm:prSet/>
      <dgm:spPr/>
      <dgm:t>
        <a:bodyPr/>
        <a:lstStyle/>
        <a:p>
          <a:endParaRPr lang="en-US"/>
        </a:p>
      </dgm:t>
    </dgm:pt>
    <dgm:pt modelId="{666FEA0F-DFAE-48A4-843C-066E4712544B}" type="sibTrans" cxnId="{EA599DB2-6D61-4F5A-8CDD-6393939DE47F}">
      <dgm:prSet/>
      <dgm:spPr/>
      <dgm:t>
        <a:bodyPr/>
        <a:lstStyle/>
        <a:p>
          <a:endParaRPr lang="en-US"/>
        </a:p>
      </dgm:t>
    </dgm:pt>
    <dgm:pt modelId="{C956B0C8-F55D-4B38-B297-1D2E116383B3}">
      <dgm:prSet custT="1"/>
      <dgm:spPr/>
      <dgm:t>
        <a:bodyPr/>
        <a:lstStyle/>
        <a:p>
          <a:pPr>
            <a:lnSpc>
              <a:spcPct val="100000"/>
            </a:lnSpc>
            <a:defRPr b="1"/>
          </a:pPr>
          <a:r>
            <a:rPr lang="en-US" sz="2400" dirty="0">
              <a:latin typeface="Tw Cen MT" panose="020B0602020104020603" pitchFamily="34" charset="77"/>
            </a:rPr>
            <a:t>Has RNR reduced recidivism or improved outcomes?</a:t>
          </a:r>
        </a:p>
      </dgm:t>
    </dgm:pt>
    <dgm:pt modelId="{FF726C18-85E2-45B7-86F9-4F93C1882838}" type="parTrans" cxnId="{8C108A19-47D3-44A9-9052-F4C9091F2971}">
      <dgm:prSet/>
      <dgm:spPr/>
      <dgm:t>
        <a:bodyPr/>
        <a:lstStyle/>
        <a:p>
          <a:endParaRPr lang="en-US"/>
        </a:p>
      </dgm:t>
    </dgm:pt>
    <dgm:pt modelId="{7394F1A4-872E-4538-AD5F-F3491020E194}" type="sibTrans" cxnId="{8C108A19-47D3-44A9-9052-F4C9091F2971}">
      <dgm:prSet/>
      <dgm:spPr/>
      <dgm:t>
        <a:bodyPr/>
        <a:lstStyle/>
        <a:p>
          <a:endParaRPr lang="en-US"/>
        </a:p>
      </dgm:t>
    </dgm:pt>
    <dgm:pt modelId="{7E678FB8-54B6-4F4C-9D9E-52D13245250E}">
      <dgm:prSet custT="1"/>
      <dgm:spPr/>
      <dgm:t>
        <a:bodyPr/>
        <a:lstStyle/>
        <a:p>
          <a:pPr>
            <a:lnSpc>
              <a:spcPct val="100000"/>
            </a:lnSpc>
          </a:pPr>
          <a:r>
            <a:rPr lang="en-US" sz="2400" dirty="0">
              <a:latin typeface="Tw Cen MT" panose="020B0602020104020603" pitchFamily="34" charset="77"/>
            </a:rPr>
            <a:t>Poor implementation</a:t>
          </a:r>
        </a:p>
      </dgm:t>
    </dgm:pt>
    <dgm:pt modelId="{E69EEB60-3591-4E21-B3AF-E098E2FA28E6}" type="parTrans" cxnId="{1AAD6ED2-0F3E-4719-9B0C-116C2C98B049}">
      <dgm:prSet/>
      <dgm:spPr/>
      <dgm:t>
        <a:bodyPr/>
        <a:lstStyle/>
        <a:p>
          <a:endParaRPr lang="en-US"/>
        </a:p>
      </dgm:t>
    </dgm:pt>
    <dgm:pt modelId="{C7DFF405-4C10-490C-BF2F-9E3AB3EDE8D4}" type="sibTrans" cxnId="{1AAD6ED2-0F3E-4719-9B0C-116C2C98B049}">
      <dgm:prSet/>
      <dgm:spPr/>
      <dgm:t>
        <a:bodyPr/>
        <a:lstStyle/>
        <a:p>
          <a:endParaRPr lang="en-US"/>
        </a:p>
      </dgm:t>
    </dgm:pt>
    <dgm:pt modelId="{149174E5-7EE4-4622-896C-3AF9408A4223}">
      <dgm:prSet custT="1"/>
      <dgm:spPr/>
      <dgm:t>
        <a:bodyPr/>
        <a:lstStyle/>
        <a:p>
          <a:pPr>
            <a:lnSpc>
              <a:spcPct val="100000"/>
            </a:lnSpc>
          </a:pPr>
          <a:r>
            <a:rPr lang="en-US" sz="2400" dirty="0">
              <a:latin typeface="Tw Cen MT" panose="020B0602020104020603" pitchFamily="34" charset="77"/>
            </a:rPr>
            <a:t>Risk instruments do not measure “risk” (in terms of violence, public safety, etc.)</a:t>
          </a:r>
        </a:p>
      </dgm:t>
    </dgm:pt>
    <dgm:pt modelId="{27DCBC54-EE05-4BAB-A17F-5364DA39FD92}" type="parTrans" cxnId="{13010862-19BA-4B70-8411-47E9499D7CAA}">
      <dgm:prSet/>
      <dgm:spPr/>
      <dgm:t>
        <a:bodyPr/>
        <a:lstStyle/>
        <a:p>
          <a:endParaRPr lang="en-US"/>
        </a:p>
      </dgm:t>
    </dgm:pt>
    <dgm:pt modelId="{D38C3518-9260-4EEA-B76C-2B9C59B6CF5B}" type="sibTrans" cxnId="{13010862-19BA-4B70-8411-47E9499D7CAA}">
      <dgm:prSet/>
      <dgm:spPr/>
      <dgm:t>
        <a:bodyPr/>
        <a:lstStyle/>
        <a:p>
          <a:endParaRPr lang="en-US"/>
        </a:p>
      </dgm:t>
    </dgm:pt>
    <dgm:pt modelId="{F4C141D7-D4F8-4597-83F7-4D27AF9F59CC}">
      <dgm:prSet custT="1"/>
      <dgm:spPr/>
      <dgm:t>
        <a:bodyPr/>
        <a:lstStyle/>
        <a:p>
          <a:pPr>
            <a:lnSpc>
              <a:spcPct val="100000"/>
            </a:lnSpc>
          </a:pPr>
          <a:r>
            <a:rPr lang="en-US" sz="2400" dirty="0">
              <a:latin typeface="Tw Cen MT" panose="020B0602020104020603" pitchFamily="34" charset="77"/>
            </a:rPr>
            <a:t>Needs are poorly measured and therefore don’t differentiate between lifetime and current</a:t>
          </a:r>
        </a:p>
      </dgm:t>
    </dgm:pt>
    <dgm:pt modelId="{B1334070-FDCF-4380-BBC7-4A9B776B623B}" type="parTrans" cxnId="{22EF7B59-2BE0-4389-B99D-CA8AEC9FB909}">
      <dgm:prSet/>
      <dgm:spPr/>
      <dgm:t>
        <a:bodyPr/>
        <a:lstStyle/>
        <a:p>
          <a:endParaRPr lang="en-US"/>
        </a:p>
      </dgm:t>
    </dgm:pt>
    <dgm:pt modelId="{E7F0762D-CA01-450C-BE6E-2F430654E054}" type="sibTrans" cxnId="{22EF7B59-2BE0-4389-B99D-CA8AEC9FB909}">
      <dgm:prSet/>
      <dgm:spPr/>
      <dgm:t>
        <a:bodyPr/>
        <a:lstStyle/>
        <a:p>
          <a:endParaRPr lang="en-US"/>
        </a:p>
      </dgm:t>
    </dgm:pt>
    <dgm:pt modelId="{C0CEA26A-AB94-4A91-880F-7E373C4CA1B4}">
      <dgm:prSet custT="1"/>
      <dgm:spPr/>
      <dgm:t>
        <a:bodyPr/>
        <a:lstStyle/>
        <a:p>
          <a:pPr>
            <a:lnSpc>
              <a:spcPct val="100000"/>
            </a:lnSpc>
          </a:pPr>
          <a:r>
            <a:rPr lang="en-US" sz="2400" dirty="0">
              <a:latin typeface="Tw Cen MT" panose="020B0602020104020603" pitchFamily="34" charset="77"/>
            </a:rPr>
            <a:t>Responsivity is not measured</a:t>
          </a:r>
        </a:p>
      </dgm:t>
    </dgm:pt>
    <dgm:pt modelId="{6510FD5A-1332-4A2C-B926-F6D520612658}" type="parTrans" cxnId="{B39C9CCE-16D8-4AE4-B968-69B5275EC90A}">
      <dgm:prSet/>
      <dgm:spPr/>
      <dgm:t>
        <a:bodyPr/>
        <a:lstStyle/>
        <a:p>
          <a:endParaRPr lang="en-US"/>
        </a:p>
      </dgm:t>
    </dgm:pt>
    <dgm:pt modelId="{92643CD4-F48E-45D7-A343-2D2B9CAEBC30}" type="sibTrans" cxnId="{B39C9CCE-16D8-4AE4-B968-69B5275EC90A}">
      <dgm:prSet/>
      <dgm:spPr/>
      <dgm:t>
        <a:bodyPr/>
        <a:lstStyle/>
        <a:p>
          <a:endParaRPr lang="en-US"/>
        </a:p>
      </dgm:t>
    </dgm:pt>
    <dgm:pt modelId="{5A986538-14AE-4FC6-B00A-DED00C3E42D8}">
      <dgm:prSet custT="1"/>
      <dgm:spPr/>
      <dgm:t>
        <a:bodyPr/>
        <a:lstStyle/>
        <a:p>
          <a:pPr>
            <a:lnSpc>
              <a:spcPct val="100000"/>
            </a:lnSpc>
          </a:pPr>
          <a:r>
            <a:rPr lang="en-US" sz="2400" dirty="0">
              <a:latin typeface="Tw Cen MT" panose="020B0602020104020603" pitchFamily="34" charset="77"/>
            </a:rPr>
            <a:t>The ‘gut’ is missing in that line staff do not have confidence in the approach</a:t>
          </a:r>
        </a:p>
      </dgm:t>
    </dgm:pt>
    <dgm:pt modelId="{495AEA6A-CB7F-4D98-ADF8-2D1CC111A7A2}" type="parTrans" cxnId="{9DFB11D4-0846-4166-9926-8ACDD1F55477}">
      <dgm:prSet/>
      <dgm:spPr/>
      <dgm:t>
        <a:bodyPr/>
        <a:lstStyle/>
        <a:p>
          <a:endParaRPr lang="en-US"/>
        </a:p>
      </dgm:t>
    </dgm:pt>
    <dgm:pt modelId="{8CFE0BDA-2550-4371-944D-3E1C9A89411C}" type="sibTrans" cxnId="{9DFB11D4-0846-4166-9926-8ACDD1F55477}">
      <dgm:prSet/>
      <dgm:spPr/>
      <dgm:t>
        <a:bodyPr/>
        <a:lstStyle/>
        <a:p>
          <a:endParaRPr lang="en-US"/>
        </a:p>
      </dgm:t>
    </dgm:pt>
    <dgm:pt modelId="{0DD72CF2-6225-4822-87F6-577E481F6223}" type="pres">
      <dgm:prSet presAssocID="{63B5ACBE-63B5-41BC-BF4E-1DB32EBA94E0}" presName="root" presStyleCnt="0">
        <dgm:presLayoutVars>
          <dgm:dir/>
          <dgm:resizeHandles val="exact"/>
        </dgm:presLayoutVars>
      </dgm:prSet>
      <dgm:spPr/>
    </dgm:pt>
    <dgm:pt modelId="{8635F643-DFD4-4094-98CB-1DF5236D280C}" type="pres">
      <dgm:prSet presAssocID="{AF32C023-FF4F-4DCC-B6DB-0A5562240CCE}" presName="compNode" presStyleCnt="0"/>
      <dgm:spPr/>
    </dgm:pt>
    <dgm:pt modelId="{AB84BCEB-5BF9-41D6-9F25-F21C8EBABF51}" type="pres">
      <dgm:prSet presAssocID="{AF32C023-FF4F-4DCC-B6DB-0A5562240CCE}" presName="iconRect" presStyleLbl="node1" presStyleIdx="0" presStyleCnt="2" custLinFactY="-77965" custLinFactNeighborX="-466"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44B91759-FCCC-439D-8B98-78C3C1DECC37}" type="pres">
      <dgm:prSet presAssocID="{AF32C023-FF4F-4DCC-B6DB-0A5562240CCE}" presName="iconSpace" presStyleCnt="0"/>
      <dgm:spPr/>
    </dgm:pt>
    <dgm:pt modelId="{E35E9C90-0C8E-4F20-AC93-80ADEA1284AD}" type="pres">
      <dgm:prSet presAssocID="{AF32C023-FF4F-4DCC-B6DB-0A5562240CCE}" presName="parTx" presStyleLbl="revTx" presStyleIdx="0" presStyleCnt="4" custScaleX="182314" custLinFactY="-138726" custLinFactNeighborX="-556" custLinFactNeighborY="-200000">
        <dgm:presLayoutVars>
          <dgm:chMax val="0"/>
          <dgm:chPref val="0"/>
        </dgm:presLayoutVars>
      </dgm:prSet>
      <dgm:spPr/>
    </dgm:pt>
    <dgm:pt modelId="{5F344BB7-C010-4749-AF72-6B725B20BFE3}" type="pres">
      <dgm:prSet presAssocID="{AF32C023-FF4F-4DCC-B6DB-0A5562240CCE}" presName="txSpace" presStyleCnt="0"/>
      <dgm:spPr/>
    </dgm:pt>
    <dgm:pt modelId="{39B0342D-79C9-469E-96EC-CEC2269BE1DC}" type="pres">
      <dgm:prSet presAssocID="{AF32C023-FF4F-4DCC-B6DB-0A5562240CCE}" presName="desTx" presStyleLbl="revTx" presStyleIdx="1" presStyleCnt="4" custScaleX="165381" custLinFactNeighborX="-9022" custLinFactNeighborY="-37739">
        <dgm:presLayoutVars/>
      </dgm:prSet>
      <dgm:spPr/>
    </dgm:pt>
    <dgm:pt modelId="{1CB64DEA-A78A-4C3E-88B5-19D3FA7DE86B}" type="pres">
      <dgm:prSet presAssocID="{50BC7C0E-E847-4803-966D-8B89CDA572A8}" presName="sibTrans" presStyleCnt="0"/>
      <dgm:spPr/>
    </dgm:pt>
    <dgm:pt modelId="{7F473037-C3A2-40C3-8248-89584B0004E8}" type="pres">
      <dgm:prSet presAssocID="{C956B0C8-F55D-4B38-B297-1D2E116383B3}" presName="compNode" presStyleCnt="0"/>
      <dgm:spPr/>
    </dgm:pt>
    <dgm:pt modelId="{C6FBDAF7-C86A-4D3D-BF20-43AD1BDE9913}" type="pres">
      <dgm:prSet presAssocID="{C956B0C8-F55D-4B38-B297-1D2E116383B3}" presName="iconRect" presStyleLbl="node1" presStyleIdx="1" presStyleCnt="2" custLinFactY="-76877" custLinFactNeighborX="-20206"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70C580DA-4B55-445C-BAE9-CF35FFBF6235}" type="pres">
      <dgm:prSet presAssocID="{C956B0C8-F55D-4B38-B297-1D2E116383B3}" presName="iconSpace" presStyleCnt="0"/>
      <dgm:spPr/>
    </dgm:pt>
    <dgm:pt modelId="{FCE2BFF6-943D-4277-BA86-F0127F162CB8}" type="pres">
      <dgm:prSet presAssocID="{C956B0C8-F55D-4B38-B297-1D2E116383B3}" presName="parTx" presStyleLbl="revTx" presStyleIdx="2" presStyleCnt="4" custScaleX="164065" custLinFactY="-139135" custLinFactNeighborX="-31377" custLinFactNeighborY="-200000">
        <dgm:presLayoutVars>
          <dgm:chMax val="0"/>
          <dgm:chPref val="0"/>
        </dgm:presLayoutVars>
      </dgm:prSet>
      <dgm:spPr/>
    </dgm:pt>
    <dgm:pt modelId="{10925DB8-41C1-425A-816F-DBF586ADC859}" type="pres">
      <dgm:prSet presAssocID="{C956B0C8-F55D-4B38-B297-1D2E116383B3}" presName="txSpace" presStyleCnt="0"/>
      <dgm:spPr/>
    </dgm:pt>
    <dgm:pt modelId="{9C4BA307-3C7A-4FD1-BAE0-B5BC946F562B}" type="pres">
      <dgm:prSet presAssocID="{C956B0C8-F55D-4B38-B297-1D2E116383B3}" presName="desTx" presStyleLbl="revTx" presStyleIdx="3" presStyleCnt="4" custScaleX="174597" custScaleY="102891" custLinFactNeighborX="-26111" custLinFactNeighborY="-82668">
        <dgm:presLayoutVars/>
      </dgm:prSet>
      <dgm:spPr/>
    </dgm:pt>
  </dgm:ptLst>
  <dgm:cxnLst>
    <dgm:cxn modelId="{FB191E18-5F8C-421D-B445-370DA502CC56}" type="presOf" srcId="{7E678FB8-54B6-4F4C-9D9E-52D13245250E}" destId="{9C4BA307-3C7A-4FD1-BAE0-B5BC946F562B}" srcOrd="0" destOrd="0" presId="urn:microsoft.com/office/officeart/2018/2/layout/IconLabelDescriptionList"/>
    <dgm:cxn modelId="{8C108A19-47D3-44A9-9052-F4C9091F2971}" srcId="{63B5ACBE-63B5-41BC-BF4E-1DB32EBA94E0}" destId="{C956B0C8-F55D-4B38-B297-1D2E116383B3}" srcOrd="1" destOrd="0" parTransId="{FF726C18-85E2-45B7-86F9-4F93C1882838}" sibTransId="{7394F1A4-872E-4538-AD5F-F3491020E194}"/>
    <dgm:cxn modelId="{8E301525-44BA-4E7E-AD76-D64C2A94708C}" srcId="{AF32C023-FF4F-4DCC-B6DB-0A5562240CCE}" destId="{4A7DB107-34AB-46AA-8E75-182C49928A8B}" srcOrd="1" destOrd="0" parTransId="{F08E8A01-2E90-4B83-A53F-5CCF4A82AB63}" sibTransId="{BAE0826B-ABB2-447B-B6BA-22253D1BE998}"/>
    <dgm:cxn modelId="{2BF38B31-074D-4F8C-8A82-35E5D8F4F837}" type="presOf" srcId="{C956B0C8-F55D-4B38-B297-1D2E116383B3}" destId="{FCE2BFF6-943D-4277-BA86-F0127F162CB8}" srcOrd="0" destOrd="0" presId="urn:microsoft.com/office/officeart/2018/2/layout/IconLabelDescriptionList"/>
    <dgm:cxn modelId="{AAB08452-0B07-4BDC-B972-9EDAF4417507}" type="presOf" srcId="{D896D67B-5C93-4095-91AF-E0B0427B9776}" destId="{39B0342D-79C9-469E-96EC-CEC2269BE1DC}" srcOrd="0" destOrd="4" presId="urn:microsoft.com/office/officeart/2018/2/layout/IconLabelDescriptionList"/>
    <dgm:cxn modelId="{22EF7B59-2BE0-4389-B99D-CA8AEC9FB909}" srcId="{C956B0C8-F55D-4B38-B297-1D2E116383B3}" destId="{F4C141D7-D4F8-4597-83F7-4D27AF9F59CC}" srcOrd="2" destOrd="0" parTransId="{B1334070-FDCF-4380-BBC7-4A9B776B623B}" sibTransId="{E7F0762D-CA01-450C-BE6E-2F430654E054}"/>
    <dgm:cxn modelId="{23587C61-4597-4853-9E2E-2E18B3D16635}" type="presOf" srcId="{C0CEA26A-AB94-4A91-880F-7E373C4CA1B4}" destId="{9C4BA307-3C7A-4FD1-BAE0-B5BC946F562B}" srcOrd="0" destOrd="3" presId="urn:microsoft.com/office/officeart/2018/2/layout/IconLabelDescriptionList"/>
    <dgm:cxn modelId="{13010862-19BA-4B70-8411-47E9499D7CAA}" srcId="{C956B0C8-F55D-4B38-B297-1D2E116383B3}" destId="{149174E5-7EE4-4622-896C-3AF9408A4223}" srcOrd="1" destOrd="0" parTransId="{27DCBC54-EE05-4BAB-A17F-5364DA39FD92}" sibTransId="{D38C3518-9260-4EEA-B76C-2B9C59B6CF5B}"/>
    <dgm:cxn modelId="{084D9462-8189-46C2-8168-7E470EFB7A5B}" type="presOf" srcId="{63B5ACBE-63B5-41BC-BF4E-1DB32EBA94E0}" destId="{0DD72CF2-6225-4822-87F6-577E481F6223}" srcOrd="0" destOrd="0" presId="urn:microsoft.com/office/officeart/2018/2/layout/IconLabelDescriptionList"/>
    <dgm:cxn modelId="{CC7EEA6A-ADD0-4AD4-86D3-9FD43BA523CE}" type="presOf" srcId="{92176743-B89E-4314-82F3-2A287710E457}" destId="{39B0342D-79C9-469E-96EC-CEC2269BE1DC}" srcOrd="0" destOrd="3" presId="urn:microsoft.com/office/officeart/2018/2/layout/IconLabelDescriptionList"/>
    <dgm:cxn modelId="{9F05DB78-6C1D-48F6-A59D-0C80B21399D8}" srcId="{AF32C023-FF4F-4DCC-B6DB-0A5562240CCE}" destId="{E3ADA98C-3BD3-4429-A56E-F46DF2292CE9}" srcOrd="0" destOrd="0" parTransId="{EE9DDDAE-E6F1-404A-B164-AB42B6B19158}" sibTransId="{415FB17D-F06A-4B9F-A0B3-7BED42ECDC88}"/>
    <dgm:cxn modelId="{41A5657E-D159-404D-8296-49C0F68AA95A}" type="presOf" srcId="{5A986538-14AE-4FC6-B00A-DED00C3E42D8}" destId="{9C4BA307-3C7A-4FD1-BAE0-B5BC946F562B}" srcOrd="0" destOrd="4" presId="urn:microsoft.com/office/officeart/2018/2/layout/IconLabelDescriptionList"/>
    <dgm:cxn modelId="{A59B8981-7D19-4B89-88B3-4D8A4BBED4B8}" type="presOf" srcId="{0B1E037A-E37B-40D2-87E3-F02815183BE0}" destId="{39B0342D-79C9-469E-96EC-CEC2269BE1DC}" srcOrd="0" destOrd="2" presId="urn:microsoft.com/office/officeart/2018/2/layout/IconLabelDescriptionList"/>
    <dgm:cxn modelId="{56102A88-2322-43A0-9575-510BE5385314}" type="presOf" srcId="{AF32C023-FF4F-4DCC-B6DB-0A5562240CCE}" destId="{E35E9C90-0C8E-4F20-AC93-80ADEA1284AD}" srcOrd="0" destOrd="0" presId="urn:microsoft.com/office/officeart/2018/2/layout/IconLabelDescriptionList"/>
    <dgm:cxn modelId="{C64A308D-8189-4337-B88C-11A06CAA0FCC}" type="presOf" srcId="{149174E5-7EE4-4622-896C-3AF9408A4223}" destId="{9C4BA307-3C7A-4FD1-BAE0-B5BC946F562B}" srcOrd="0" destOrd="1" presId="urn:microsoft.com/office/officeart/2018/2/layout/IconLabelDescriptionList"/>
    <dgm:cxn modelId="{7ECA3794-1365-415A-9193-22E8394E0D32}" type="presOf" srcId="{E3ADA98C-3BD3-4429-A56E-F46DF2292CE9}" destId="{39B0342D-79C9-469E-96EC-CEC2269BE1DC}" srcOrd="0" destOrd="0" presId="urn:microsoft.com/office/officeart/2018/2/layout/IconLabelDescriptionList"/>
    <dgm:cxn modelId="{EA599DB2-6D61-4F5A-8CDD-6393939DE47F}" srcId="{AF32C023-FF4F-4DCC-B6DB-0A5562240CCE}" destId="{D896D67B-5C93-4095-91AF-E0B0427B9776}" srcOrd="4" destOrd="0" parTransId="{8C96D80E-991F-48BD-A60A-C341B6CB0570}" sibTransId="{666FEA0F-DFAE-48A4-843C-066E4712544B}"/>
    <dgm:cxn modelId="{3B97D9B9-00F9-4804-A5CF-4EB2647A598D}" srcId="{AF32C023-FF4F-4DCC-B6DB-0A5562240CCE}" destId="{0B1E037A-E37B-40D2-87E3-F02815183BE0}" srcOrd="2" destOrd="0" parTransId="{91F85E51-579E-44CD-93CF-477D78C2A422}" sibTransId="{C33ADEB6-0F46-4CA9-9AA4-87E752CF7BCF}"/>
    <dgm:cxn modelId="{F1932EC0-FC33-4214-B34A-DA1320D6801B}" srcId="{AF32C023-FF4F-4DCC-B6DB-0A5562240CCE}" destId="{92176743-B89E-4314-82F3-2A287710E457}" srcOrd="3" destOrd="0" parTransId="{0046216F-72F6-4109-BC22-8045645C2A4C}" sibTransId="{9C8BA3CD-C528-464A-8CDC-47335FF8DD38}"/>
    <dgm:cxn modelId="{CAA874CB-D5B7-43E3-9AC0-0B98F5026462}" type="presOf" srcId="{F4C141D7-D4F8-4597-83F7-4D27AF9F59CC}" destId="{9C4BA307-3C7A-4FD1-BAE0-B5BC946F562B}" srcOrd="0" destOrd="2" presId="urn:microsoft.com/office/officeart/2018/2/layout/IconLabelDescriptionList"/>
    <dgm:cxn modelId="{B39C9CCE-16D8-4AE4-B968-69B5275EC90A}" srcId="{C956B0C8-F55D-4B38-B297-1D2E116383B3}" destId="{C0CEA26A-AB94-4A91-880F-7E373C4CA1B4}" srcOrd="3" destOrd="0" parTransId="{6510FD5A-1332-4A2C-B926-F6D520612658}" sibTransId="{92643CD4-F48E-45D7-A343-2D2B9CAEBC30}"/>
    <dgm:cxn modelId="{FD0B56CF-0AD4-4EA2-96B7-7FB91F9147EC}" type="presOf" srcId="{4A7DB107-34AB-46AA-8E75-182C49928A8B}" destId="{39B0342D-79C9-469E-96EC-CEC2269BE1DC}" srcOrd="0" destOrd="1" presId="urn:microsoft.com/office/officeart/2018/2/layout/IconLabelDescriptionList"/>
    <dgm:cxn modelId="{1AAD6ED2-0F3E-4719-9B0C-116C2C98B049}" srcId="{C956B0C8-F55D-4B38-B297-1D2E116383B3}" destId="{7E678FB8-54B6-4F4C-9D9E-52D13245250E}" srcOrd="0" destOrd="0" parTransId="{E69EEB60-3591-4E21-B3AF-E098E2FA28E6}" sibTransId="{C7DFF405-4C10-490C-BF2F-9E3AB3EDE8D4}"/>
    <dgm:cxn modelId="{9DFB11D4-0846-4166-9926-8ACDD1F55477}" srcId="{C956B0C8-F55D-4B38-B297-1D2E116383B3}" destId="{5A986538-14AE-4FC6-B00A-DED00C3E42D8}" srcOrd="4" destOrd="0" parTransId="{495AEA6A-CB7F-4D98-ADF8-2D1CC111A7A2}" sibTransId="{8CFE0BDA-2550-4371-944D-3E1C9A89411C}"/>
    <dgm:cxn modelId="{00CE79FD-5460-460D-9A62-D52A3307E8EF}" srcId="{63B5ACBE-63B5-41BC-BF4E-1DB32EBA94E0}" destId="{AF32C023-FF4F-4DCC-B6DB-0A5562240CCE}" srcOrd="0" destOrd="0" parTransId="{F810CD39-5542-4E85-91F0-83C12CF303C3}" sibTransId="{50BC7C0E-E847-4803-966D-8B89CDA572A8}"/>
    <dgm:cxn modelId="{D6B2CB3C-768B-4FCC-9975-A9A87408DF62}" type="presParOf" srcId="{0DD72CF2-6225-4822-87F6-577E481F6223}" destId="{8635F643-DFD4-4094-98CB-1DF5236D280C}" srcOrd="0" destOrd="0" presId="urn:microsoft.com/office/officeart/2018/2/layout/IconLabelDescriptionList"/>
    <dgm:cxn modelId="{89F03064-FD3F-45AB-A0FB-6CAB17421CE9}" type="presParOf" srcId="{8635F643-DFD4-4094-98CB-1DF5236D280C}" destId="{AB84BCEB-5BF9-41D6-9F25-F21C8EBABF51}" srcOrd="0" destOrd="0" presId="urn:microsoft.com/office/officeart/2018/2/layout/IconLabelDescriptionList"/>
    <dgm:cxn modelId="{45F9C954-7065-4AAA-8C45-CD326A57AB75}" type="presParOf" srcId="{8635F643-DFD4-4094-98CB-1DF5236D280C}" destId="{44B91759-FCCC-439D-8B98-78C3C1DECC37}" srcOrd="1" destOrd="0" presId="urn:microsoft.com/office/officeart/2018/2/layout/IconLabelDescriptionList"/>
    <dgm:cxn modelId="{47C36C86-C1B2-4BA8-B5CC-D05B5F8A0678}" type="presParOf" srcId="{8635F643-DFD4-4094-98CB-1DF5236D280C}" destId="{E35E9C90-0C8E-4F20-AC93-80ADEA1284AD}" srcOrd="2" destOrd="0" presId="urn:microsoft.com/office/officeart/2018/2/layout/IconLabelDescriptionList"/>
    <dgm:cxn modelId="{4A811702-CA01-49CC-AD3C-AFD141DB7F30}" type="presParOf" srcId="{8635F643-DFD4-4094-98CB-1DF5236D280C}" destId="{5F344BB7-C010-4749-AF72-6B725B20BFE3}" srcOrd="3" destOrd="0" presId="urn:microsoft.com/office/officeart/2018/2/layout/IconLabelDescriptionList"/>
    <dgm:cxn modelId="{5592900B-5117-42A9-A1E8-5D4B5646FC39}" type="presParOf" srcId="{8635F643-DFD4-4094-98CB-1DF5236D280C}" destId="{39B0342D-79C9-469E-96EC-CEC2269BE1DC}" srcOrd="4" destOrd="0" presId="urn:microsoft.com/office/officeart/2018/2/layout/IconLabelDescriptionList"/>
    <dgm:cxn modelId="{16BB9B2F-24C2-48A2-90CD-52A7137DE0D7}" type="presParOf" srcId="{0DD72CF2-6225-4822-87F6-577E481F6223}" destId="{1CB64DEA-A78A-4C3E-88B5-19D3FA7DE86B}" srcOrd="1" destOrd="0" presId="urn:microsoft.com/office/officeart/2018/2/layout/IconLabelDescriptionList"/>
    <dgm:cxn modelId="{153E311F-FF39-431D-86B9-E101E584384F}" type="presParOf" srcId="{0DD72CF2-6225-4822-87F6-577E481F6223}" destId="{7F473037-C3A2-40C3-8248-89584B0004E8}" srcOrd="2" destOrd="0" presId="urn:microsoft.com/office/officeart/2018/2/layout/IconLabelDescriptionList"/>
    <dgm:cxn modelId="{F80FFEC7-1210-40E9-9554-3447930698D9}" type="presParOf" srcId="{7F473037-C3A2-40C3-8248-89584B0004E8}" destId="{C6FBDAF7-C86A-4D3D-BF20-43AD1BDE9913}" srcOrd="0" destOrd="0" presId="urn:microsoft.com/office/officeart/2018/2/layout/IconLabelDescriptionList"/>
    <dgm:cxn modelId="{8C004583-3810-4963-A950-6B36DA591EA7}" type="presParOf" srcId="{7F473037-C3A2-40C3-8248-89584B0004E8}" destId="{70C580DA-4B55-445C-BAE9-CF35FFBF6235}" srcOrd="1" destOrd="0" presId="urn:microsoft.com/office/officeart/2018/2/layout/IconLabelDescriptionList"/>
    <dgm:cxn modelId="{38544D45-E3DF-4A93-98CC-1CBE6BDB3F7D}" type="presParOf" srcId="{7F473037-C3A2-40C3-8248-89584B0004E8}" destId="{FCE2BFF6-943D-4277-BA86-F0127F162CB8}" srcOrd="2" destOrd="0" presId="urn:microsoft.com/office/officeart/2018/2/layout/IconLabelDescriptionList"/>
    <dgm:cxn modelId="{1A78B449-EF7C-46AB-8D0B-A971D74D89AC}" type="presParOf" srcId="{7F473037-C3A2-40C3-8248-89584B0004E8}" destId="{10925DB8-41C1-425A-816F-DBF586ADC859}" srcOrd="3" destOrd="0" presId="urn:microsoft.com/office/officeart/2018/2/layout/IconLabelDescriptionList"/>
    <dgm:cxn modelId="{05FA432F-1E2D-4B7F-A084-FB662BC4933C}" type="presParOf" srcId="{7F473037-C3A2-40C3-8248-89584B0004E8}" destId="{9C4BA307-3C7A-4FD1-BAE0-B5BC946F562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3A339-501A-4EFF-B828-EC66E9BD883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91AF51-C5CB-4046-97E2-A7D652186764}">
      <dgm:prSet/>
      <dgm:spPr/>
      <dgm:t>
        <a:bodyPr/>
        <a:lstStyle/>
        <a:p>
          <a:r>
            <a:rPr lang="en-US" i="1"/>
            <a:t>Challenge 1</a:t>
          </a:r>
          <a:r>
            <a:rPr lang="en-US"/>
            <a:t>:  Staffing of correctional agencies </a:t>
          </a:r>
        </a:p>
      </dgm:t>
    </dgm:pt>
    <dgm:pt modelId="{F4FA2123-BA5B-418F-A15B-0511FA13F1F5}" type="parTrans" cxnId="{C084D9D4-2D2F-4A3B-BCF4-E8BAB9AEDDBE}">
      <dgm:prSet/>
      <dgm:spPr/>
      <dgm:t>
        <a:bodyPr/>
        <a:lstStyle/>
        <a:p>
          <a:endParaRPr lang="en-US"/>
        </a:p>
      </dgm:t>
    </dgm:pt>
    <dgm:pt modelId="{97B552F1-739C-4C04-A046-58DAE1ED3B83}" type="sibTrans" cxnId="{C084D9D4-2D2F-4A3B-BCF4-E8BAB9AEDDBE}">
      <dgm:prSet/>
      <dgm:spPr/>
      <dgm:t>
        <a:bodyPr/>
        <a:lstStyle/>
        <a:p>
          <a:endParaRPr lang="en-US"/>
        </a:p>
      </dgm:t>
    </dgm:pt>
    <dgm:pt modelId="{4AD287D5-0B2A-4390-8825-AE2945D1B069}">
      <dgm:prSet/>
      <dgm:spPr/>
      <dgm:t>
        <a:bodyPr/>
        <a:lstStyle/>
        <a:p>
          <a:r>
            <a:rPr lang="en-US" i="1"/>
            <a:t>Challenge 2</a:t>
          </a:r>
          <a:r>
            <a:rPr lang="en-US"/>
            <a:t>:  Practice Frameworks are under (or never) utilized </a:t>
          </a:r>
        </a:p>
      </dgm:t>
    </dgm:pt>
    <dgm:pt modelId="{82ED782B-8612-4AA9-855D-B51A607AF2D9}" type="parTrans" cxnId="{253421E0-6CF0-42D6-802A-D521639A3CA8}">
      <dgm:prSet/>
      <dgm:spPr/>
      <dgm:t>
        <a:bodyPr/>
        <a:lstStyle/>
        <a:p>
          <a:endParaRPr lang="en-US"/>
        </a:p>
      </dgm:t>
    </dgm:pt>
    <dgm:pt modelId="{DFFF7055-86D4-4828-990B-07066E3705B5}" type="sibTrans" cxnId="{253421E0-6CF0-42D6-802A-D521639A3CA8}">
      <dgm:prSet/>
      <dgm:spPr/>
      <dgm:t>
        <a:bodyPr/>
        <a:lstStyle/>
        <a:p>
          <a:endParaRPr lang="en-US"/>
        </a:p>
      </dgm:t>
    </dgm:pt>
    <dgm:pt modelId="{10430810-4FDF-41AB-BFB0-05E870D6DBD8}">
      <dgm:prSet/>
      <dgm:spPr/>
      <dgm:t>
        <a:bodyPr/>
        <a:lstStyle/>
        <a:p>
          <a:r>
            <a:rPr lang="en-US" i="1"/>
            <a:t>Challenge 3</a:t>
          </a:r>
          <a:r>
            <a:rPr lang="en-US"/>
            <a:t>:  Modernize and update the RNR/PCC models with new scientific information and practical realities </a:t>
          </a:r>
        </a:p>
      </dgm:t>
    </dgm:pt>
    <dgm:pt modelId="{06EB5187-5B66-4941-92C2-0BE35949DD58}" type="parTrans" cxnId="{E68AD9F9-DFFA-4B2B-91E1-D937F71AD51F}">
      <dgm:prSet/>
      <dgm:spPr/>
      <dgm:t>
        <a:bodyPr/>
        <a:lstStyle/>
        <a:p>
          <a:endParaRPr lang="en-US"/>
        </a:p>
      </dgm:t>
    </dgm:pt>
    <dgm:pt modelId="{618F95DB-9535-437F-8CE1-3BF9AB895699}" type="sibTrans" cxnId="{E68AD9F9-DFFA-4B2B-91E1-D937F71AD51F}">
      <dgm:prSet/>
      <dgm:spPr/>
      <dgm:t>
        <a:bodyPr/>
        <a:lstStyle/>
        <a:p>
          <a:endParaRPr lang="en-US"/>
        </a:p>
      </dgm:t>
    </dgm:pt>
    <dgm:pt modelId="{B794B1F5-B107-E64E-AEDA-C9C69594B092}" type="pres">
      <dgm:prSet presAssocID="{D743A339-501A-4EFF-B828-EC66E9BD8839}" presName="hierChild1" presStyleCnt="0">
        <dgm:presLayoutVars>
          <dgm:chPref val="1"/>
          <dgm:dir/>
          <dgm:animOne val="branch"/>
          <dgm:animLvl val="lvl"/>
          <dgm:resizeHandles/>
        </dgm:presLayoutVars>
      </dgm:prSet>
      <dgm:spPr/>
    </dgm:pt>
    <dgm:pt modelId="{E533CA34-ACFB-434A-BD90-5594E37B50E7}" type="pres">
      <dgm:prSet presAssocID="{3791AF51-C5CB-4046-97E2-A7D652186764}" presName="hierRoot1" presStyleCnt="0"/>
      <dgm:spPr/>
    </dgm:pt>
    <dgm:pt modelId="{910654F8-BAC0-354B-859B-9EE75E28FE3E}" type="pres">
      <dgm:prSet presAssocID="{3791AF51-C5CB-4046-97E2-A7D652186764}" presName="composite" presStyleCnt="0"/>
      <dgm:spPr/>
    </dgm:pt>
    <dgm:pt modelId="{C87AC6F0-F4EB-1E40-9893-81D9B465DEA4}" type="pres">
      <dgm:prSet presAssocID="{3791AF51-C5CB-4046-97E2-A7D652186764}" presName="background" presStyleLbl="node0" presStyleIdx="0" presStyleCnt="3"/>
      <dgm:spPr/>
    </dgm:pt>
    <dgm:pt modelId="{BE6E5211-4AA2-8B4E-A2AC-A5D4798E5065}" type="pres">
      <dgm:prSet presAssocID="{3791AF51-C5CB-4046-97E2-A7D652186764}" presName="text" presStyleLbl="fgAcc0" presStyleIdx="0" presStyleCnt="3">
        <dgm:presLayoutVars>
          <dgm:chPref val="3"/>
        </dgm:presLayoutVars>
      </dgm:prSet>
      <dgm:spPr/>
    </dgm:pt>
    <dgm:pt modelId="{308301BA-3411-C645-8B68-6C0189E542CF}" type="pres">
      <dgm:prSet presAssocID="{3791AF51-C5CB-4046-97E2-A7D652186764}" presName="hierChild2" presStyleCnt="0"/>
      <dgm:spPr/>
    </dgm:pt>
    <dgm:pt modelId="{AF8EDB12-FFA1-704A-B236-29AC04AE9621}" type="pres">
      <dgm:prSet presAssocID="{4AD287D5-0B2A-4390-8825-AE2945D1B069}" presName="hierRoot1" presStyleCnt="0"/>
      <dgm:spPr/>
    </dgm:pt>
    <dgm:pt modelId="{D0481C05-3925-9C47-811B-143CCC998F29}" type="pres">
      <dgm:prSet presAssocID="{4AD287D5-0B2A-4390-8825-AE2945D1B069}" presName="composite" presStyleCnt="0"/>
      <dgm:spPr/>
    </dgm:pt>
    <dgm:pt modelId="{6E94F58B-BA32-5A44-8545-B00F8A92D07D}" type="pres">
      <dgm:prSet presAssocID="{4AD287D5-0B2A-4390-8825-AE2945D1B069}" presName="background" presStyleLbl="node0" presStyleIdx="1" presStyleCnt="3"/>
      <dgm:spPr/>
    </dgm:pt>
    <dgm:pt modelId="{072B1205-9BE5-B441-9A98-9ED2C1ED35FF}" type="pres">
      <dgm:prSet presAssocID="{4AD287D5-0B2A-4390-8825-AE2945D1B069}" presName="text" presStyleLbl="fgAcc0" presStyleIdx="1" presStyleCnt="3">
        <dgm:presLayoutVars>
          <dgm:chPref val="3"/>
        </dgm:presLayoutVars>
      </dgm:prSet>
      <dgm:spPr/>
    </dgm:pt>
    <dgm:pt modelId="{A1A30444-608D-0948-972F-C8E7FE5429AE}" type="pres">
      <dgm:prSet presAssocID="{4AD287D5-0B2A-4390-8825-AE2945D1B069}" presName="hierChild2" presStyleCnt="0"/>
      <dgm:spPr/>
    </dgm:pt>
    <dgm:pt modelId="{83A6C833-E8DF-3743-8E67-1C173B1A916E}" type="pres">
      <dgm:prSet presAssocID="{10430810-4FDF-41AB-BFB0-05E870D6DBD8}" presName="hierRoot1" presStyleCnt="0"/>
      <dgm:spPr/>
    </dgm:pt>
    <dgm:pt modelId="{9C02F94E-704B-F64C-B6E0-01D4F90DD6E8}" type="pres">
      <dgm:prSet presAssocID="{10430810-4FDF-41AB-BFB0-05E870D6DBD8}" presName="composite" presStyleCnt="0"/>
      <dgm:spPr/>
    </dgm:pt>
    <dgm:pt modelId="{3CB8AC14-A89E-F44D-990C-0856A4A35174}" type="pres">
      <dgm:prSet presAssocID="{10430810-4FDF-41AB-BFB0-05E870D6DBD8}" presName="background" presStyleLbl="node0" presStyleIdx="2" presStyleCnt="3"/>
      <dgm:spPr/>
    </dgm:pt>
    <dgm:pt modelId="{BD0D90E7-7173-4B4C-9FF3-3AFF1D1504A1}" type="pres">
      <dgm:prSet presAssocID="{10430810-4FDF-41AB-BFB0-05E870D6DBD8}" presName="text" presStyleLbl="fgAcc0" presStyleIdx="2" presStyleCnt="3">
        <dgm:presLayoutVars>
          <dgm:chPref val="3"/>
        </dgm:presLayoutVars>
      </dgm:prSet>
      <dgm:spPr/>
    </dgm:pt>
    <dgm:pt modelId="{18639781-8A4F-5A42-BF33-F8AD86D1486E}" type="pres">
      <dgm:prSet presAssocID="{10430810-4FDF-41AB-BFB0-05E870D6DBD8}" presName="hierChild2" presStyleCnt="0"/>
      <dgm:spPr/>
    </dgm:pt>
  </dgm:ptLst>
  <dgm:cxnLst>
    <dgm:cxn modelId="{A9762F26-8584-CC45-AD0C-3F12A7933C40}" type="presOf" srcId="{10430810-4FDF-41AB-BFB0-05E870D6DBD8}" destId="{BD0D90E7-7173-4B4C-9FF3-3AFF1D1504A1}" srcOrd="0" destOrd="0" presId="urn:microsoft.com/office/officeart/2005/8/layout/hierarchy1"/>
    <dgm:cxn modelId="{75E77750-5B88-E546-83D7-11682CFFA33C}" type="presOf" srcId="{3791AF51-C5CB-4046-97E2-A7D652186764}" destId="{BE6E5211-4AA2-8B4E-A2AC-A5D4798E5065}" srcOrd="0" destOrd="0" presId="urn:microsoft.com/office/officeart/2005/8/layout/hierarchy1"/>
    <dgm:cxn modelId="{3D2E8C64-0B51-A245-A09D-819491447335}" type="presOf" srcId="{D743A339-501A-4EFF-B828-EC66E9BD8839}" destId="{B794B1F5-B107-E64E-AEDA-C9C69594B092}" srcOrd="0" destOrd="0" presId="urn:microsoft.com/office/officeart/2005/8/layout/hierarchy1"/>
    <dgm:cxn modelId="{04619EAC-8351-E946-B22D-BB23DF17BB7E}" type="presOf" srcId="{4AD287D5-0B2A-4390-8825-AE2945D1B069}" destId="{072B1205-9BE5-B441-9A98-9ED2C1ED35FF}" srcOrd="0" destOrd="0" presId="urn:microsoft.com/office/officeart/2005/8/layout/hierarchy1"/>
    <dgm:cxn modelId="{C084D9D4-2D2F-4A3B-BCF4-E8BAB9AEDDBE}" srcId="{D743A339-501A-4EFF-B828-EC66E9BD8839}" destId="{3791AF51-C5CB-4046-97E2-A7D652186764}" srcOrd="0" destOrd="0" parTransId="{F4FA2123-BA5B-418F-A15B-0511FA13F1F5}" sibTransId="{97B552F1-739C-4C04-A046-58DAE1ED3B83}"/>
    <dgm:cxn modelId="{253421E0-6CF0-42D6-802A-D521639A3CA8}" srcId="{D743A339-501A-4EFF-B828-EC66E9BD8839}" destId="{4AD287D5-0B2A-4390-8825-AE2945D1B069}" srcOrd="1" destOrd="0" parTransId="{82ED782B-8612-4AA9-855D-B51A607AF2D9}" sibTransId="{DFFF7055-86D4-4828-990B-07066E3705B5}"/>
    <dgm:cxn modelId="{E68AD9F9-DFFA-4B2B-91E1-D937F71AD51F}" srcId="{D743A339-501A-4EFF-B828-EC66E9BD8839}" destId="{10430810-4FDF-41AB-BFB0-05E870D6DBD8}" srcOrd="2" destOrd="0" parTransId="{06EB5187-5B66-4941-92C2-0BE35949DD58}" sibTransId="{618F95DB-9535-437F-8CE1-3BF9AB895699}"/>
    <dgm:cxn modelId="{05FFBF2D-4C05-BA4F-A70B-5B9121966CE8}" type="presParOf" srcId="{B794B1F5-B107-E64E-AEDA-C9C69594B092}" destId="{E533CA34-ACFB-434A-BD90-5594E37B50E7}" srcOrd="0" destOrd="0" presId="urn:microsoft.com/office/officeart/2005/8/layout/hierarchy1"/>
    <dgm:cxn modelId="{AD4CBACC-50B3-8B44-BB37-8408EBEFE0BF}" type="presParOf" srcId="{E533CA34-ACFB-434A-BD90-5594E37B50E7}" destId="{910654F8-BAC0-354B-859B-9EE75E28FE3E}" srcOrd="0" destOrd="0" presId="urn:microsoft.com/office/officeart/2005/8/layout/hierarchy1"/>
    <dgm:cxn modelId="{5F9D9E9A-C861-3847-9670-A7CF6EC025E3}" type="presParOf" srcId="{910654F8-BAC0-354B-859B-9EE75E28FE3E}" destId="{C87AC6F0-F4EB-1E40-9893-81D9B465DEA4}" srcOrd="0" destOrd="0" presId="urn:microsoft.com/office/officeart/2005/8/layout/hierarchy1"/>
    <dgm:cxn modelId="{A7684AF2-F0AE-214E-B851-458656FF7B58}" type="presParOf" srcId="{910654F8-BAC0-354B-859B-9EE75E28FE3E}" destId="{BE6E5211-4AA2-8B4E-A2AC-A5D4798E5065}" srcOrd="1" destOrd="0" presId="urn:microsoft.com/office/officeart/2005/8/layout/hierarchy1"/>
    <dgm:cxn modelId="{96FF7B42-BA6E-6147-9C35-53B606151F0D}" type="presParOf" srcId="{E533CA34-ACFB-434A-BD90-5594E37B50E7}" destId="{308301BA-3411-C645-8B68-6C0189E542CF}" srcOrd="1" destOrd="0" presId="urn:microsoft.com/office/officeart/2005/8/layout/hierarchy1"/>
    <dgm:cxn modelId="{E92005BE-F90E-8D4E-BEFF-F6B8130A26B4}" type="presParOf" srcId="{B794B1F5-B107-E64E-AEDA-C9C69594B092}" destId="{AF8EDB12-FFA1-704A-B236-29AC04AE9621}" srcOrd="1" destOrd="0" presId="urn:microsoft.com/office/officeart/2005/8/layout/hierarchy1"/>
    <dgm:cxn modelId="{BC96A06B-39DC-8C47-9CB8-F8BD825BE20D}" type="presParOf" srcId="{AF8EDB12-FFA1-704A-B236-29AC04AE9621}" destId="{D0481C05-3925-9C47-811B-143CCC998F29}" srcOrd="0" destOrd="0" presId="urn:microsoft.com/office/officeart/2005/8/layout/hierarchy1"/>
    <dgm:cxn modelId="{B1FDEB66-2AA7-984A-B610-2075B43B4BF0}" type="presParOf" srcId="{D0481C05-3925-9C47-811B-143CCC998F29}" destId="{6E94F58B-BA32-5A44-8545-B00F8A92D07D}" srcOrd="0" destOrd="0" presId="urn:microsoft.com/office/officeart/2005/8/layout/hierarchy1"/>
    <dgm:cxn modelId="{0ECDED92-78D2-B746-8AFB-12EE037DFA8E}" type="presParOf" srcId="{D0481C05-3925-9C47-811B-143CCC998F29}" destId="{072B1205-9BE5-B441-9A98-9ED2C1ED35FF}" srcOrd="1" destOrd="0" presId="urn:microsoft.com/office/officeart/2005/8/layout/hierarchy1"/>
    <dgm:cxn modelId="{01B41656-A742-2840-9DCE-FFDE4A56E167}" type="presParOf" srcId="{AF8EDB12-FFA1-704A-B236-29AC04AE9621}" destId="{A1A30444-608D-0948-972F-C8E7FE5429AE}" srcOrd="1" destOrd="0" presId="urn:microsoft.com/office/officeart/2005/8/layout/hierarchy1"/>
    <dgm:cxn modelId="{277A9E68-CD84-2C46-8A6D-2F00CA7FB872}" type="presParOf" srcId="{B794B1F5-B107-E64E-AEDA-C9C69594B092}" destId="{83A6C833-E8DF-3743-8E67-1C173B1A916E}" srcOrd="2" destOrd="0" presId="urn:microsoft.com/office/officeart/2005/8/layout/hierarchy1"/>
    <dgm:cxn modelId="{564E0AF6-D5BA-5F4E-B679-9D81A32D27C0}" type="presParOf" srcId="{83A6C833-E8DF-3743-8E67-1C173B1A916E}" destId="{9C02F94E-704B-F64C-B6E0-01D4F90DD6E8}" srcOrd="0" destOrd="0" presId="urn:microsoft.com/office/officeart/2005/8/layout/hierarchy1"/>
    <dgm:cxn modelId="{A8DF0E1F-1097-5C49-813E-E3D78340A37C}" type="presParOf" srcId="{9C02F94E-704B-F64C-B6E0-01D4F90DD6E8}" destId="{3CB8AC14-A89E-F44D-990C-0856A4A35174}" srcOrd="0" destOrd="0" presId="urn:microsoft.com/office/officeart/2005/8/layout/hierarchy1"/>
    <dgm:cxn modelId="{7A2DE3D5-C6B7-214A-A5DF-E73DA454045A}" type="presParOf" srcId="{9C02F94E-704B-F64C-B6E0-01D4F90DD6E8}" destId="{BD0D90E7-7173-4B4C-9FF3-3AFF1D1504A1}" srcOrd="1" destOrd="0" presId="urn:microsoft.com/office/officeart/2005/8/layout/hierarchy1"/>
    <dgm:cxn modelId="{FF19495B-70BC-B842-8481-34A662E7245E}" type="presParOf" srcId="{83A6C833-E8DF-3743-8E67-1C173B1A916E}" destId="{18639781-8A4F-5A42-BF33-F8AD86D148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F438E2-46F5-8B4F-B4B7-E0976CCF1A68}" type="doc">
      <dgm:prSet loTypeId="urn:microsoft.com/office/officeart/2005/8/layout/pyramid4" loCatId="" qsTypeId="urn:microsoft.com/office/officeart/2005/8/quickstyle/simple4" qsCatId="simple" csTypeId="urn:microsoft.com/office/officeart/2005/8/colors/accent1_2" csCatId="accent1" phldr="1"/>
      <dgm:spPr/>
    </dgm:pt>
    <dgm:pt modelId="{E9A91657-E030-7A41-80A2-BA0FF425CD7D}">
      <dgm:prSet phldrT="[Text]" custT="1"/>
      <dgm:spPr/>
      <dgm:t>
        <a:bodyPr/>
        <a:lstStyle/>
        <a:p>
          <a:r>
            <a:rPr lang="en-US" sz="2000" dirty="0"/>
            <a:t>Inner</a:t>
          </a:r>
        </a:p>
        <a:p>
          <a:r>
            <a:rPr lang="en-US" sz="2000" dirty="0"/>
            <a:t>Setting</a:t>
          </a:r>
        </a:p>
      </dgm:t>
    </dgm:pt>
    <dgm:pt modelId="{96ABC2AF-A172-1747-AD78-439A01FA58F9}" type="parTrans" cxnId="{B80F2534-896B-824C-A6D3-F2530D9B287F}">
      <dgm:prSet/>
      <dgm:spPr/>
      <dgm:t>
        <a:bodyPr/>
        <a:lstStyle/>
        <a:p>
          <a:endParaRPr lang="en-US"/>
        </a:p>
      </dgm:t>
    </dgm:pt>
    <dgm:pt modelId="{4793AB2D-0F03-B54B-ADD7-F0E85BDFADCB}" type="sibTrans" cxnId="{B80F2534-896B-824C-A6D3-F2530D9B287F}">
      <dgm:prSet/>
      <dgm:spPr/>
      <dgm:t>
        <a:bodyPr/>
        <a:lstStyle/>
        <a:p>
          <a:endParaRPr lang="en-US"/>
        </a:p>
      </dgm:t>
    </dgm:pt>
    <dgm:pt modelId="{B03AB3AA-6F0A-A742-AC96-8FA7A59A54E4}">
      <dgm:prSet phldrT="[Text]"/>
      <dgm:spPr/>
      <dgm:t>
        <a:bodyPr/>
        <a:lstStyle/>
        <a:p>
          <a:r>
            <a:rPr lang="en-US" dirty="0"/>
            <a:t>Outer Setting</a:t>
          </a:r>
        </a:p>
      </dgm:t>
    </dgm:pt>
    <dgm:pt modelId="{9F3DFD21-2F1F-AA49-B69D-BAD87398A31A}" type="parTrans" cxnId="{E96B119E-5925-2F4B-910A-1C103F7C04BA}">
      <dgm:prSet/>
      <dgm:spPr/>
      <dgm:t>
        <a:bodyPr/>
        <a:lstStyle/>
        <a:p>
          <a:endParaRPr lang="en-US"/>
        </a:p>
      </dgm:t>
    </dgm:pt>
    <dgm:pt modelId="{367972FF-C3F6-1B44-8BA8-7602B238877A}" type="sibTrans" cxnId="{E96B119E-5925-2F4B-910A-1C103F7C04BA}">
      <dgm:prSet/>
      <dgm:spPr/>
      <dgm:t>
        <a:bodyPr/>
        <a:lstStyle/>
        <a:p>
          <a:endParaRPr lang="en-US"/>
        </a:p>
      </dgm:t>
    </dgm:pt>
    <dgm:pt modelId="{2837D7E5-C993-AC45-B61A-59C6EC13C896}">
      <dgm:prSet phldrT="[Text]" custT="1"/>
      <dgm:spPr/>
      <dgm:t>
        <a:bodyPr/>
        <a:lstStyle/>
        <a:p>
          <a:r>
            <a:rPr lang="en-US" sz="2800" b="1" dirty="0"/>
            <a:t>EBP</a:t>
          </a:r>
        </a:p>
      </dgm:t>
    </dgm:pt>
    <dgm:pt modelId="{8A859B85-07AF-444D-BB16-CF7E82F0614C}" type="parTrans" cxnId="{788F0551-4D07-D146-84D4-DECA76BEF477}">
      <dgm:prSet/>
      <dgm:spPr/>
      <dgm:t>
        <a:bodyPr/>
        <a:lstStyle/>
        <a:p>
          <a:endParaRPr lang="en-US"/>
        </a:p>
      </dgm:t>
    </dgm:pt>
    <dgm:pt modelId="{0B6DF6C2-7C65-854C-9669-2229566E4966}" type="sibTrans" cxnId="{788F0551-4D07-D146-84D4-DECA76BEF477}">
      <dgm:prSet/>
      <dgm:spPr/>
      <dgm:t>
        <a:bodyPr/>
        <a:lstStyle/>
        <a:p>
          <a:endParaRPr lang="en-US"/>
        </a:p>
      </dgm:t>
    </dgm:pt>
    <dgm:pt modelId="{F49150D8-DB15-5D4F-A33B-DBABDE1B46C3}">
      <dgm:prSet/>
      <dgm:spPr/>
      <dgm:t>
        <a:bodyPr/>
        <a:lstStyle/>
        <a:p>
          <a:r>
            <a:rPr lang="en-US" dirty="0"/>
            <a:t>Process</a:t>
          </a:r>
        </a:p>
      </dgm:t>
    </dgm:pt>
    <dgm:pt modelId="{96ED247C-5E2A-1A41-942C-76E887C7F8E0}" type="parTrans" cxnId="{219C945E-3DAB-6B4E-BD06-760B94FBFE37}">
      <dgm:prSet/>
      <dgm:spPr/>
      <dgm:t>
        <a:bodyPr/>
        <a:lstStyle/>
        <a:p>
          <a:endParaRPr lang="en-US"/>
        </a:p>
      </dgm:t>
    </dgm:pt>
    <dgm:pt modelId="{C3BD8AA5-5BE4-DA4A-90AD-ABB1A25EE64B}" type="sibTrans" cxnId="{219C945E-3DAB-6B4E-BD06-760B94FBFE37}">
      <dgm:prSet/>
      <dgm:spPr/>
      <dgm:t>
        <a:bodyPr/>
        <a:lstStyle/>
        <a:p>
          <a:endParaRPr lang="en-US"/>
        </a:p>
      </dgm:t>
    </dgm:pt>
    <dgm:pt modelId="{8C306BC5-805B-844D-BD8B-411C66B3F69D}" type="pres">
      <dgm:prSet presAssocID="{BDF438E2-46F5-8B4F-B4B7-E0976CCF1A68}" presName="compositeShape" presStyleCnt="0">
        <dgm:presLayoutVars>
          <dgm:chMax val="9"/>
          <dgm:dir/>
          <dgm:resizeHandles val="exact"/>
        </dgm:presLayoutVars>
      </dgm:prSet>
      <dgm:spPr/>
    </dgm:pt>
    <dgm:pt modelId="{214CCBE1-2D21-9849-B760-E30DC505170E}" type="pres">
      <dgm:prSet presAssocID="{BDF438E2-46F5-8B4F-B4B7-E0976CCF1A68}" presName="triangle1" presStyleLbl="node1" presStyleIdx="0" presStyleCnt="4">
        <dgm:presLayoutVars>
          <dgm:bulletEnabled val="1"/>
        </dgm:presLayoutVars>
      </dgm:prSet>
      <dgm:spPr/>
    </dgm:pt>
    <dgm:pt modelId="{BB9E20B1-F83C-4D40-83E3-C3CFAA7331C4}" type="pres">
      <dgm:prSet presAssocID="{BDF438E2-46F5-8B4F-B4B7-E0976CCF1A68}" presName="triangle2" presStyleLbl="node1" presStyleIdx="1" presStyleCnt="4">
        <dgm:presLayoutVars>
          <dgm:bulletEnabled val="1"/>
        </dgm:presLayoutVars>
      </dgm:prSet>
      <dgm:spPr/>
    </dgm:pt>
    <dgm:pt modelId="{0B7D3D19-152F-DE48-A386-E2086198B3C8}" type="pres">
      <dgm:prSet presAssocID="{BDF438E2-46F5-8B4F-B4B7-E0976CCF1A68}" presName="triangle3" presStyleLbl="node1" presStyleIdx="2" presStyleCnt="4">
        <dgm:presLayoutVars>
          <dgm:bulletEnabled val="1"/>
        </dgm:presLayoutVars>
      </dgm:prSet>
      <dgm:spPr/>
    </dgm:pt>
    <dgm:pt modelId="{8B256991-07FA-E44F-88EF-891306CE0AA1}" type="pres">
      <dgm:prSet presAssocID="{BDF438E2-46F5-8B4F-B4B7-E0976CCF1A68}" presName="triangle4" presStyleLbl="node1" presStyleIdx="3" presStyleCnt="4">
        <dgm:presLayoutVars>
          <dgm:bulletEnabled val="1"/>
        </dgm:presLayoutVars>
      </dgm:prSet>
      <dgm:spPr/>
    </dgm:pt>
  </dgm:ptLst>
  <dgm:cxnLst>
    <dgm:cxn modelId="{A2D5D905-8DC0-7B45-AF33-DC239119409D}" type="presOf" srcId="{E9A91657-E030-7A41-80A2-BA0FF425CD7D}" destId="{214CCBE1-2D21-9849-B760-E30DC505170E}" srcOrd="0" destOrd="0" presId="urn:microsoft.com/office/officeart/2005/8/layout/pyramid4"/>
    <dgm:cxn modelId="{B80F2534-896B-824C-A6D3-F2530D9B287F}" srcId="{BDF438E2-46F5-8B4F-B4B7-E0976CCF1A68}" destId="{E9A91657-E030-7A41-80A2-BA0FF425CD7D}" srcOrd="0" destOrd="0" parTransId="{96ABC2AF-A172-1747-AD78-439A01FA58F9}" sibTransId="{4793AB2D-0F03-B54B-ADD7-F0E85BDFADCB}"/>
    <dgm:cxn modelId="{7C374949-AFE8-1D4C-83B9-7AEBD00B8F8F}" type="presOf" srcId="{B03AB3AA-6F0A-A742-AC96-8FA7A59A54E4}" destId="{BB9E20B1-F83C-4D40-83E3-C3CFAA7331C4}" srcOrd="0" destOrd="0" presId="urn:microsoft.com/office/officeart/2005/8/layout/pyramid4"/>
    <dgm:cxn modelId="{788F0551-4D07-D146-84D4-DECA76BEF477}" srcId="{BDF438E2-46F5-8B4F-B4B7-E0976CCF1A68}" destId="{2837D7E5-C993-AC45-B61A-59C6EC13C896}" srcOrd="2" destOrd="0" parTransId="{8A859B85-07AF-444D-BB16-CF7E82F0614C}" sibTransId="{0B6DF6C2-7C65-854C-9669-2229566E4966}"/>
    <dgm:cxn modelId="{219C945E-3DAB-6B4E-BD06-760B94FBFE37}" srcId="{BDF438E2-46F5-8B4F-B4B7-E0976CCF1A68}" destId="{F49150D8-DB15-5D4F-A33B-DBABDE1B46C3}" srcOrd="3" destOrd="0" parTransId="{96ED247C-5E2A-1A41-942C-76E887C7F8E0}" sibTransId="{C3BD8AA5-5BE4-DA4A-90AD-ABB1A25EE64B}"/>
    <dgm:cxn modelId="{C301C86F-4C48-F242-A591-102299A40C29}" type="presOf" srcId="{BDF438E2-46F5-8B4F-B4B7-E0976CCF1A68}" destId="{8C306BC5-805B-844D-BD8B-411C66B3F69D}" srcOrd="0" destOrd="0" presId="urn:microsoft.com/office/officeart/2005/8/layout/pyramid4"/>
    <dgm:cxn modelId="{38D7E974-1080-DD43-AFAD-F07E61DDD889}" type="presOf" srcId="{2837D7E5-C993-AC45-B61A-59C6EC13C896}" destId="{0B7D3D19-152F-DE48-A386-E2086198B3C8}" srcOrd="0" destOrd="0" presId="urn:microsoft.com/office/officeart/2005/8/layout/pyramid4"/>
    <dgm:cxn modelId="{E96B119E-5925-2F4B-910A-1C103F7C04BA}" srcId="{BDF438E2-46F5-8B4F-B4B7-E0976CCF1A68}" destId="{B03AB3AA-6F0A-A742-AC96-8FA7A59A54E4}" srcOrd="1" destOrd="0" parTransId="{9F3DFD21-2F1F-AA49-B69D-BAD87398A31A}" sibTransId="{367972FF-C3F6-1B44-8BA8-7602B238877A}"/>
    <dgm:cxn modelId="{C3670BEC-404A-064D-9364-10AA1FFD0774}" type="presOf" srcId="{F49150D8-DB15-5D4F-A33B-DBABDE1B46C3}" destId="{8B256991-07FA-E44F-88EF-891306CE0AA1}" srcOrd="0" destOrd="0" presId="urn:microsoft.com/office/officeart/2005/8/layout/pyramid4"/>
    <dgm:cxn modelId="{51840B35-0B3B-114A-AE71-8B9E30DD13E2}" type="presParOf" srcId="{8C306BC5-805B-844D-BD8B-411C66B3F69D}" destId="{214CCBE1-2D21-9849-B760-E30DC505170E}" srcOrd="0" destOrd="0" presId="urn:microsoft.com/office/officeart/2005/8/layout/pyramid4"/>
    <dgm:cxn modelId="{5B9EB9AA-6104-DF41-8AB1-55B190B5FDBE}" type="presParOf" srcId="{8C306BC5-805B-844D-BD8B-411C66B3F69D}" destId="{BB9E20B1-F83C-4D40-83E3-C3CFAA7331C4}" srcOrd="1" destOrd="0" presId="urn:microsoft.com/office/officeart/2005/8/layout/pyramid4"/>
    <dgm:cxn modelId="{29543F9B-AFB0-AB45-9015-16677639DF54}" type="presParOf" srcId="{8C306BC5-805B-844D-BD8B-411C66B3F69D}" destId="{0B7D3D19-152F-DE48-A386-E2086198B3C8}" srcOrd="2" destOrd="0" presId="urn:microsoft.com/office/officeart/2005/8/layout/pyramid4"/>
    <dgm:cxn modelId="{77462881-47DE-2446-8A12-86307927B8EB}" type="presParOf" srcId="{8C306BC5-805B-844D-BD8B-411C66B3F69D}" destId="{8B256991-07FA-E44F-88EF-891306CE0AA1}"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2AF89C-2C76-6A4E-854C-759E22D4D74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4446433-D89D-1E43-A3B1-250F28523490}">
      <dgm:prSet phldrT="[Text]" custT="1"/>
      <dgm:spPr/>
      <dgm:t>
        <a:bodyPr/>
        <a:lstStyle/>
        <a:p>
          <a:pPr>
            <a:lnSpc>
              <a:spcPct val="100000"/>
            </a:lnSpc>
            <a:defRPr b="1"/>
          </a:pPr>
          <a:r>
            <a:rPr lang="en-US" sz="2000" dirty="0"/>
            <a:t>Quality Improvement Processes</a:t>
          </a:r>
        </a:p>
      </dgm:t>
    </dgm:pt>
    <dgm:pt modelId="{6CE2594C-52D3-8F48-BB6C-EAA3A2602E9E}" type="parTrans" cxnId="{03FA4F7A-EFBB-9D4B-B54B-47573BA1FAF2}">
      <dgm:prSet/>
      <dgm:spPr/>
      <dgm:t>
        <a:bodyPr/>
        <a:lstStyle/>
        <a:p>
          <a:endParaRPr lang="en-US"/>
        </a:p>
      </dgm:t>
    </dgm:pt>
    <dgm:pt modelId="{A308899E-41FE-CC43-A534-89B763B56591}" type="sibTrans" cxnId="{03FA4F7A-EFBB-9D4B-B54B-47573BA1FAF2}">
      <dgm:prSet/>
      <dgm:spPr/>
      <dgm:t>
        <a:bodyPr/>
        <a:lstStyle/>
        <a:p>
          <a:endParaRPr lang="en-US"/>
        </a:p>
      </dgm:t>
    </dgm:pt>
    <dgm:pt modelId="{F1B95048-D84D-C345-8DC0-AB80FB19C3B8}">
      <dgm:prSet phldrT="[Text]" custT="1"/>
      <dgm:spPr/>
      <dgm:t>
        <a:bodyPr/>
        <a:lstStyle/>
        <a:p>
          <a:pPr algn="l">
            <a:lnSpc>
              <a:spcPct val="100000"/>
            </a:lnSpc>
            <a:buFont typeface="Arial" panose="020B0604020202020204" pitchFamily="34" charset="0"/>
            <a:buChar char="•"/>
          </a:pPr>
          <a:r>
            <a:rPr lang="en-US" sz="1800" dirty="0" err="1">
              <a:latin typeface="Tw Cen MT" panose="020B0602020104020603" pitchFamily="34" charset="77"/>
            </a:rPr>
            <a:t>Plan_Do_Study_Act</a:t>
          </a:r>
          <a:r>
            <a:rPr lang="en-US" sz="1800" dirty="0">
              <a:latin typeface="Tw Cen MT" panose="020B0602020104020603" pitchFamily="34" charset="77"/>
            </a:rPr>
            <a:t> helps to get staff processes</a:t>
          </a:r>
        </a:p>
      </dgm:t>
    </dgm:pt>
    <dgm:pt modelId="{A8ACDAE4-5B8B-3747-A1A4-1CBB7E6B6A88}" type="parTrans" cxnId="{39C4B300-FACE-E54C-8330-99C42E2F6341}">
      <dgm:prSet/>
      <dgm:spPr/>
      <dgm:t>
        <a:bodyPr/>
        <a:lstStyle/>
        <a:p>
          <a:endParaRPr lang="en-US"/>
        </a:p>
      </dgm:t>
    </dgm:pt>
    <dgm:pt modelId="{8444B13D-6401-CA48-B170-A35086B754D7}" type="sibTrans" cxnId="{39C4B300-FACE-E54C-8330-99C42E2F6341}">
      <dgm:prSet/>
      <dgm:spPr/>
      <dgm:t>
        <a:bodyPr/>
        <a:lstStyle/>
        <a:p>
          <a:endParaRPr lang="en-US"/>
        </a:p>
      </dgm:t>
    </dgm:pt>
    <dgm:pt modelId="{F8686777-CA8B-404F-9CCB-AB826F052F3A}">
      <dgm:prSet phldrT="[Text]" custT="1"/>
      <dgm:spPr/>
      <dgm:t>
        <a:bodyPr/>
        <a:lstStyle/>
        <a:p>
          <a:pPr>
            <a:lnSpc>
              <a:spcPct val="100000"/>
            </a:lnSpc>
            <a:defRPr b="1"/>
          </a:pPr>
          <a:r>
            <a:rPr lang="en-US" sz="2000" dirty="0"/>
            <a:t>Data driven decision making</a:t>
          </a:r>
        </a:p>
      </dgm:t>
    </dgm:pt>
    <dgm:pt modelId="{307CA388-4589-DE4C-8FE5-432FAB57FA05}" type="parTrans" cxnId="{CB64F150-2987-3A48-A95D-9598DF249A1E}">
      <dgm:prSet/>
      <dgm:spPr/>
      <dgm:t>
        <a:bodyPr/>
        <a:lstStyle/>
        <a:p>
          <a:endParaRPr lang="en-US"/>
        </a:p>
      </dgm:t>
    </dgm:pt>
    <dgm:pt modelId="{2B98E0B5-ADA6-AC48-909D-782996822A0D}" type="sibTrans" cxnId="{CB64F150-2987-3A48-A95D-9598DF249A1E}">
      <dgm:prSet/>
      <dgm:spPr/>
      <dgm:t>
        <a:bodyPr/>
        <a:lstStyle/>
        <a:p>
          <a:endParaRPr lang="en-US"/>
        </a:p>
      </dgm:t>
    </dgm:pt>
    <dgm:pt modelId="{E9DCE825-0947-3541-8B65-5FCDF8C1792A}">
      <dgm:prSet phldrT="[Text]" custT="1"/>
      <dgm:spPr/>
      <dgm:t>
        <a:bodyPr/>
        <a:lstStyle/>
        <a:p>
          <a:pPr>
            <a:lnSpc>
              <a:spcPct val="100000"/>
            </a:lnSpc>
          </a:pPr>
          <a:r>
            <a:rPr lang="en-US" sz="1600" dirty="0">
              <a:latin typeface="Tw Cen MT" panose="020B0602020104020603" pitchFamily="34" charset="77"/>
            </a:rPr>
            <a:t>Focuses on process and outcome issues</a:t>
          </a:r>
        </a:p>
      </dgm:t>
    </dgm:pt>
    <dgm:pt modelId="{0D6F4D62-72C8-9444-B7C0-34EE18916D8A}" type="parTrans" cxnId="{971548A8-5B35-074F-B968-1DD30507015B}">
      <dgm:prSet/>
      <dgm:spPr/>
      <dgm:t>
        <a:bodyPr/>
        <a:lstStyle/>
        <a:p>
          <a:endParaRPr lang="en-US"/>
        </a:p>
      </dgm:t>
    </dgm:pt>
    <dgm:pt modelId="{7B01F2D5-340F-8743-926B-60EA79889AE3}" type="sibTrans" cxnId="{971548A8-5B35-074F-B968-1DD30507015B}">
      <dgm:prSet/>
      <dgm:spPr/>
      <dgm:t>
        <a:bodyPr/>
        <a:lstStyle/>
        <a:p>
          <a:endParaRPr lang="en-US"/>
        </a:p>
      </dgm:t>
    </dgm:pt>
    <dgm:pt modelId="{A3CF5D8D-B294-9C4A-BB05-68F07C0F8146}">
      <dgm:prSet phldrT="[Text]" custT="1"/>
      <dgm:spPr/>
      <dgm:t>
        <a:bodyPr/>
        <a:lstStyle/>
        <a:p>
          <a:pPr>
            <a:lnSpc>
              <a:spcPct val="100000"/>
            </a:lnSpc>
            <a:defRPr b="1"/>
          </a:pPr>
          <a:r>
            <a:rPr lang="en-US" sz="2000" dirty="0"/>
            <a:t>Organizational Accountability</a:t>
          </a:r>
        </a:p>
      </dgm:t>
    </dgm:pt>
    <dgm:pt modelId="{124B992A-52CA-BC4F-BD7C-2A6C5F504127}" type="parTrans" cxnId="{8DFF8B82-3878-1042-B692-47BD5C7CA241}">
      <dgm:prSet/>
      <dgm:spPr/>
      <dgm:t>
        <a:bodyPr/>
        <a:lstStyle/>
        <a:p>
          <a:endParaRPr lang="en-US"/>
        </a:p>
      </dgm:t>
    </dgm:pt>
    <dgm:pt modelId="{B858DE38-6B31-6443-9348-F5D0A0D8E3DB}" type="sibTrans" cxnId="{8DFF8B82-3878-1042-B692-47BD5C7CA241}">
      <dgm:prSet/>
      <dgm:spPr/>
      <dgm:t>
        <a:bodyPr/>
        <a:lstStyle/>
        <a:p>
          <a:endParaRPr lang="en-US"/>
        </a:p>
      </dgm:t>
    </dgm:pt>
    <dgm:pt modelId="{F3E20296-B1A3-1C44-9F33-E28307AF7419}">
      <dgm:prSet phldrT="[Text]" custT="1"/>
      <dgm:spPr/>
      <dgm:t>
        <a:bodyPr/>
        <a:lstStyle/>
        <a:p>
          <a:pPr>
            <a:lnSpc>
              <a:spcPct val="100000"/>
            </a:lnSpc>
          </a:pPr>
          <a:r>
            <a:rPr lang="en-US" sz="1600" dirty="0">
              <a:latin typeface="Tw Cen MT" panose="020B0602020104020603" pitchFamily="34" charset="77"/>
            </a:rPr>
            <a:t>Focus on procedural justice</a:t>
          </a:r>
        </a:p>
      </dgm:t>
    </dgm:pt>
    <dgm:pt modelId="{1150A59A-5F9E-6D4D-9195-D54FF271DDBF}" type="parTrans" cxnId="{6297B6C0-7860-854E-A56A-DE7ED35A85C6}">
      <dgm:prSet/>
      <dgm:spPr/>
      <dgm:t>
        <a:bodyPr/>
        <a:lstStyle/>
        <a:p>
          <a:endParaRPr lang="en-US"/>
        </a:p>
      </dgm:t>
    </dgm:pt>
    <dgm:pt modelId="{DC28A6F7-056A-3E42-839A-A09EF8EF33A6}" type="sibTrans" cxnId="{6297B6C0-7860-854E-A56A-DE7ED35A85C6}">
      <dgm:prSet/>
      <dgm:spPr/>
      <dgm:t>
        <a:bodyPr/>
        <a:lstStyle/>
        <a:p>
          <a:endParaRPr lang="en-US"/>
        </a:p>
      </dgm:t>
    </dgm:pt>
    <dgm:pt modelId="{92919F0C-A0B1-4249-9AFE-5CB06F7807CA}">
      <dgm:prSet phldrT="[Text]" custT="1"/>
      <dgm:spPr/>
      <dgm:t>
        <a:bodyPr/>
        <a:lstStyle/>
        <a:p>
          <a:pPr>
            <a:lnSpc>
              <a:spcPct val="100000"/>
            </a:lnSpc>
            <a:defRPr b="1"/>
          </a:pPr>
          <a:r>
            <a:rPr lang="en-US" sz="2000" dirty="0"/>
            <a:t>External Facilitation</a:t>
          </a:r>
        </a:p>
      </dgm:t>
    </dgm:pt>
    <dgm:pt modelId="{60C47943-ED6A-4C45-8859-BE61539C6758}" type="parTrans" cxnId="{5355F191-0449-BF42-A2BC-DDCCFCE17406}">
      <dgm:prSet/>
      <dgm:spPr/>
      <dgm:t>
        <a:bodyPr/>
        <a:lstStyle/>
        <a:p>
          <a:endParaRPr lang="en-US"/>
        </a:p>
      </dgm:t>
    </dgm:pt>
    <dgm:pt modelId="{A46BD015-E5CF-9040-8F72-759CDF4BC99B}" type="sibTrans" cxnId="{5355F191-0449-BF42-A2BC-DDCCFCE17406}">
      <dgm:prSet/>
      <dgm:spPr/>
      <dgm:t>
        <a:bodyPr/>
        <a:lstStyle/>
        <a:p>
          <a:endParaRPr lang="en-US"/>
        </a:p>
      </dgm:t>
    </dgm:pt>
    <dgm:pt modelId="{9387FF2B-FB82-7648-A24C-6A9CBEFA1C4D}">
      <dgm:prSet phldrT="[Text]" custT="1"/>
      <dgm:spPr/>
      <dgm:t>
        <a:bodyPr/>
        <a:lstStyle/>
        <a:p>
          <a:pPr>
            <a:lnSpc>
              <a:spcPct val="100000"/>
            </a:lnSpc>
          </a:pPr>
          <a:r>
            <a:rPr lang="en-US" sz="1600" dirty="0">
              <a:latin typeface="Tw Cen MT" panose="020B0602020104020603" pitchFamily="34" charset="77"/>
            </a:rPr>
            <a:t>Provides tools to achieve better work products</a:t>
          </a:r>
        </a:p>
      </dgm:t>
    </dgm:pt>
    <dgm:pt modelId="{9C1B0819-FD4F-6C4C-986A-8679898A6EE2}" type="parTrans" cxnId="{FEA8C169-F9FC-9049-B4A0-3E9C22A53EDA}">
      <dgm:prSet/>
      <dgm:spPr/>
      <dgm:t>
        <a:bodyPr/>
        <a:lstStyle/>
        <a:p>
          <a:endParaRPr lang="en-US"/>
        </a:p>
      </dgm:t>
    </dgm:pt>
    <dgm:pt modelId="{05D59719-9E90-624E-A108-09E43E71A16A}" type="sibTrans" cxnId="{FEA8C169-F9FC-9049-B4A0-3E9C22A53EDA}">
      <dgm:prSet/>
      <dgm:spPr/>
      <dgm:t>
        <a:bodyPr/>
        <a:lstStyle/>
        <a:p>
          <a:endParaRPr lang="en-US"/>
        </a:p>
      </dgm:t>
    </dgm:pt>
    <dgm:pt modelId="{760C5B8C-AF09-6946-BF3B-DEF2BD748519}">
      <dgm:prSet phldrT="[Text]" custT="1"/>
      <dgm:spPr/>
      <dgm:t>
        <a:bodyPr/>
        <a:lstStyle/>
        <a:p>
          <a:pPr algn="l">
            <a:lnSpc>
              <a:spcPct val="100000"/>
            </a:lnSpc>
            <a:buFont typeface="Arial" panose="020B0604020202020204" pitchFamily="34" charset="0"/>
            <a:buChar char="•"/>
          </a:pPr>
          <a:r>
            <a:rPr lang="en-US" sz="1800" dirty="0">
              <a:latin typeface="Tw Cen MT" panose="020B0602020104020603" pitchFamily="34" charset="77"/>
            </a:rPr>
            <a:t>Allows for co-production</a:t>
          </a:r>
        </a:p>
      </dgm:t>
    </dgm:pt>
    <dgm:pt modelId="{41A2AABC-C22E-D54D-9008-B1FF7199AA11}" type="parTrans" cxnId="{02CD42A0-56BF-4340-8B1B-51E6E5024F9F}">
      <dgm:prSet/>
      <dgm:spPr/>
      <dgm:t>
        <a:bodyPr/>
        <a:lstStyle/>
        <a:p>
          <a:endParaRPr lang="en-US"/>
        </a:p>
      </dgm:t>
    </dgm:pt>
    <dgm:pt modelId="{4A055A76-82D3-FF41-9290-ED42B8CF60A3}" type="sibTrans" cxnId="{02CD42A0-56BF-4340-8B1B-51E6E5024F9F}">
      <dgm:prSet/>
      <dgm:spPr/>
      <dgm:t>
        <a:bodyPr/>
        <a:lstStyle/>
        <a:p>
          <a:endParaRPr lang="en-US"/>
        </a:p>
      </dgm:t>
    </dgm:pt>
    <dgm:pt modelId="{04243EE6-41E3-4645-AEC9-7AF3BC5E280D}">
      <dgm:prSet phldrT="[Text]" custT="1"/>
      <dgm:spPr/>
      <dgm:t>
        <a:bodyPr/>
        <a:lstStyle/>
        <a:p>
          <a:pPr algn="l">
            <a:lnSpc>
              <a:spcPct val="100000"/>
            </a:lnSpc>
            <a:buFont typeface="Arial" panose="020B0604020202020204" pitchFamily="34" charset="0"/>
            <a:buChar char="•"/>
          </a:pPr>
          <a:r>
            <a:rPr lang="en-US" sz="1800" dirty="0">
              <a:latin typeface="Tw Cen MT" panose="020B0602020104020603" pitchFamily="34" charset="77"/>
            </a:rPr>
            <a:t>Empowers agencies to address common problems (</a:t>
          </a:r>
          <a:r>
            <a:rPr lang="en-US" sz="1800" dirty="0" err="1">
              <a:latin typeface="Tw Cen MT" panose="020B0602020104020603" pitchFamily="34" charset="77"/>
            </a:rPr>
            <a:t>Magnuseon</a:t>
          </a:r>
          <a:r>
            <a:rPr lang="en-US" sz="1800" dirty="0">
              <a:latin typeface="Tw Cen MT" panose="020B0602020104020603" pitchFamily="34" charset="77"/>
            </a:rPr>
            <a:t>, et. al., 2019)</a:t>
          </a:r>
        </a:p>
      </dgm:t>
    </dgm:pt>
    <dgm:pt modelId="{0A2E3A2F-3C02-404C-9506-58DA6008D20D}" type="parTrans" cxnId="{5FEA858C-7BD8-AE47-AAE7-F00886B26D84}">
      <dgm:prSet/>
      <dgm:spPr/>
      <dgm:t>
        <a:bodyPr/>
        <a:lstStyle/>
        <a:p>
          <a:endParaRPr lang="en-US"/>
        </a:p>
      </dgm:t>
    </dgm:pt>
    <dgm:pt modelId="{F942A31D-2DDE-C942-B83C-E92AE3939846}" type="sibTrans" cxnId="{5FEA858C-7BD8-AE47-AAE7-F00886B26D84}">
      <dgm:prSet/>
      <dgm:spPr/>
      <dgm:t>
        <a:bodyPr/>
        <a:lstStyle/>
        <a:p>
          <a:endParaRPr lang="en-US"/>
        </a:p>
      </dgm:t>
    </dgm:pt>
    <dgm:pt modelId="{7AEE5970-8C94-C144-864F-5479E2759DE6}">
      <dgm:prSet phldrT="[Text]" custT="1"/>
      <dgm:spPr/>
      <dgm:t>
        <a:bodyPr/>
        <a:lstStyle/>
        <a:p>
          <a:pPr>
            <a:lnSpc>
              <a:spcPct val="100000"/>
            </a:lnSpc>
          </a:pPr>
          <a:r>
            <a:rPr lang="en-US" sz="1600" dirty="0">
              <a:latin typeface="Tw Cen MT" panose="020B0602020104020603" pitchFamily="34" charset="77"/>
            </a:rPr>
            <a:t>Identifies key metrics of success</a:t>
          </a:r>
        </a:p>
      </dgm:t>
    </dgm:pt>
    <dgm:pt modelId="{6889CD12-D4B2-3C42-A89C-01C7A28FFEF1}" type="parTrans" cxnId="{BFE9EF5B-07DB-E847-B634-BECD13E37AB8}">
      <dgm:prSet/>
      <dgm:spPr/>
      <dgm:t>
        <a:bodyPr/>
        <a:lstStyle/>
        <a:p>
          <a:endParaRPr lang="en-US"/>
        </a:p>
      </dgm:t>
    </dgm:pt>
    <dgm:pt modelId="{2B0B3C56-8839-4148-88E6-0127D14402F3}" type="sibTrans" cxnId="{BFE9EF5B-07DB-E847-B634-BECD13E37AB8}">
      <dgm:prSet/>
      <dgm:spPr/>
      <dgm:t>
        <a:bodyPr/>
        <a:lstStyle/>
        <a:p>
          <a:endParaRPr lang="en-US"/>
        </a:p>
      </dgm:t>
    </dgm:pt>
    <dgm:pt modelId="{E1B035AC-F3B2-FA4A-B609-C590C3BE753C}">
      <dgm:prSet phldrT="[Text]" custT="1"/>
      <dgm:spPr/>
      <dgm:t>
        <a:bodyPr/>
        <a:lstStyle/>
        <a:p>
          <a:pPr>
            <a:lnSpc>
              <a:spcPct val="100000"/>
            </a:lnSpc>
          </a:pPr>
          <a:r>
            <a:rPr lang="en-US" sz="1600" dirty="0">
              <a:latin typeface="Tw Cen MT" panose="020B0602020104020603" pitchFamily="34" charset="77"/>
            </a:rPr>
            <a:t>Can be used to drive change decisions to improve practice</a:t>
          </a:r>
        </a:p>
      </dgm:t>
    </dgm:pt>
    <dgm:pt modelId="{58F0E58D-22FA-754D-810B-91BF40DA9BEF}" type="parTrans" cxnId="{A2CF9F70-8CBC-9747-A1AB-8E1A186CCC5E}">
      <dgm:prSet/>
      <dgm:spPr/>
      <dgm:t>
        <a:bodyPr/>
        <a:lstStyle/>
        <a:p>
          <a:endParaRPr lang="en-US"/>
        </a:p>
      </dgm:t>
    </dgm:pt>
    <dgm:pt modelId="{D8237E51-8CF1-3C49-AC83-83550FCA3F48}" type="sibTrans" cxnId="{A2CF9F70-8CBC-9747-A1AB-8E1A186CCC5E}">
      <dgm:prSet/>
      <dgm:spPr/>
      <dgm:t>
        <a:bodyPr/>
        <a:lstStyle/>
        <a:p>
          <a:endParaRPr lang="en-US"/>
        </a:p>
      </dgm:t>
    </dgm:pt>
    <dgm:pt modelId="{A2BC21BD-8236-B64D-9A5C-63E884288965}">
      <dgm:prSet phldrT="[Text]" custT="1"/>
      <dgm:spPr/>
      <dgm:t>
        <a:bodyPr/>
        <a:lstStyle/>
        <a:p>
          <a:pPr>
            <a:lnSpc>
              <a:spcPct val="100000"/>
            </a:lnSpc>
          </a:pPr>
          <a:r>
            <a:rPr lang="en-US" sz="1600" dirty="0">
              <a:latin typeface="Tw Cen MT" panose="020B0602020104020603" pitchFamily="34" charset="77"/>
            </a:rPr>
            <a:t>Articulates what decisions are grounded in justice</a:t>
          </a:r>
        </a:p>
      </dgm:t>
    </dgm:pt>
    <dgm:pt modelId="{2CF30F42-941B-0946-93F7-456398926511}" type="parTrans" cxnId="{621C7B4C-5AF1-0A4B-A4B2-CA4E5CC8D702}">
      <dgm:prSet/>
      <dgm:spPr/>
      <dgm:t>
        <a:bodyPr/>
        <a:lstStyle/>
        <a:p>
          <a:endParaRPr lang="en-US"/>
        </a:p>
      </dgm:t>
    </dgm:pt>
    <dgm:pt modelId="{DE8880D8-EF2F-434F-817B-45A6C654C6A9}" type="sibTrans" cxnId="{621C7B4C-5AF1-0A4B-A4B2-CA4E5CC8D702}">
      <dgm:prSet/>
      <dgm:spPr/>
      <dgm:t>
        <a:bodyPr/>
        <a:lstStyle/>
        <a:p>
          <a:endParaRPr lang="en-US"/>
        </a:p>
      </dgm:t>
    </dgm:pt>
    <dgm:pt modelId="{34B56678-79B2-FD4C-89CD-6BDA25AC858A}">
      <dgm:prSet phldrT="[Text]" custT="1"/>
      <dgm:spPr/>
      <dgm:t>
        <a:bodyPr/>
        <a:lstStyle/>
        <a:p>
          <a:pPr>
            <a:lnSpc>
              <a:spcPct val="100000"/>
            </a:lnSpc>
          </a:pPr>
          <a:r>
            <a:rPr lang="en-US" sz="1600" dirty="0">
              <a:latin typeface="Tw Cen MT" panose="020B0602020104020603" pitchFamily="34" charset="77"/>
            </a:rPr>
            <a:t>Participates in evaluations</a:t>
          </a:r>
        </a:p>
      </dgm:t>
    </dgm:pt>
    <dgm:pt modelId="{3E834F55-B42C-504D-A2AA-1CFBDB771842}" type="parTrans" cxnId="{85A3F141-AE37-A04C-A2EE-7AE3C3381207}">
      <dgm:prSet/>
      <dgm:spPr/>
      <dgm:t>
        <a:bodyPr/>
        <a:lstStyle/>
        <a:p>
          <a:endParaRPr lang="en-US"/>
        </a:p>
      </dgm:t>
    </dgm:pt>
    <dgm:pt modelId="{78C2FE0B-6EE0-B640-AF41-DC71DFA94DA6}" type="sibTrans" cxnId="{85A3F141-AE37-A04C-A2EE-7AE3C3381207}">
      <dgm:prSet/>
      <dgm:spPr/>
      <dgm:t>
        <a:bodyPr/>
        <a:lstStyle/>
        <a:p>
          <a:endParaRPr lang="en-US"/>
        </a:p>
      </dgm:t>
    </dgm:pt>
    <dgm:pt modelId="{4C624BA4-6BA8-C749-95B9-BC086FD49F4C}">
      <dgm:prSet phldrT="[Text]" custT="1"/>
      <dgm:spPr/>
      <dgm:t>
        <a:bodyPr/>
        <a:lstStyle/>
        <a:p>
          <a:pPr>
            <a:lnSpc>
              <a:spcPct val="100000"/>
            </a:lnSpc>
          </a:pPr>
          <a:r>
            <a:rPr lang="en-US" sz="1600" dirty="0">
              <a:latin typeface="Tw Cen MT" panose="020B0602020104020603" pitchFamily="34" charset="77"/>
            </a:rPr>
            <a:t>Serves to increase legitimacy</a:t>
          </a:r>
        </a:p>
      </dgm:t>
    </dgm:pt>
    <dgm:pt modelId="{5A6872C0-DA99-B341-8AE3-CCF3D55AD21F}" type="parTrans" cxnId="{C57B5F08-6A22-834F-A3EB-2ECC278AE284}">
      <dgm:prSet/>
      <dgm:spPr/>
      <dgm:t>
        <a:bodyPr/>
        <a:lstStyle/>
        <a:p>
          <a:endParaRPr lang="en-US"/>
        </a:p>
      </dgm:t>
    </dgm:pt>
    <dgm:pt modelId="{65C590A4-F167-244B-B7EC-D6707559DB59}" type="sibTrans" cxnId="{C57B5F08-6A22-834F-A3EB-2ECC278AE284}">
      <dgm:prSet/>
      <dgm:spPr/>
      <dgm:t>
        <a:bodyPr/>
        <a:lstStyle/>
        <a:p>
          <a:endParaRPr lang="en-US"/>
        </a:p>
      </dgm:t>
    </dgm:pt>
    <dgm:pt modelId="{873A466A-880C-D249-B0B2-5BF452C60A1E}">
      <dgm:prSet phldrT="[Text]" custT="1"/>
      <dgm:spPr/>
      <dgm:t>
        <a:bodyPr/>
        <a:lstStyle/>
        <a:p>
          <a:pPr>
            <a:lnSpc>
              <a:spcPct val="100000"/>
            </a:lnSpc>
          </a:pPr>
          <a:r>
            <a:rPr lang="en-US" sz="1600" dirty="0">
              <a:latin typeface="Tw Cen MT" panose="020B0602020104020603" pitchFamily="34" charset="77"/>
            </a:rPr>
            <a:t>External facilitators have the “time” and knowledge to manage projects</a:t>
          </a:r>
        </a:p>
      </dgm:t>
    </dgm:pt>
    <dgm:pt modelId="{03341CB6-3C12-BB4D-BDD4-D692B17BA0C6}" type="parTrans" cxnId="{642A0E15-3194-0E47-BBED-0947ECD60C93}">
      <dgm:prSet/>
      <dgm:spPr/>
      <dgm:t>
        <a:bodyPr/>
        <a:lstStyle/>
        <a:p>
          <a:endParaRPr lang="en-US"/>
        </a:p>
      </dgm:t>
    </dgm:pt>
    <dgm:pt modelId="{220A0AA2-B55B-4849-8CED-9219D759B539}" type="sibTrans" cxnId="{642A0E15-3194-0E47-BBED-0947ECD60C93}">
      <dgm:prSet/>
      <dgm:spPr/>
      <dgm:t>
        <a:bodyPr/>
        <a:lstStyle/>
        <a:p>
          <a:endParaRPr lang="en-US"/>
        </a:p>
      </dgm:t>
    </dgm:pt>
    <dgm:pt modelId="{5DC56201-CB42-1741-9C27-8729A71B8C4F}">
      <dgm:prSet phldrT="[Text]" custT="1"/>
      <dgm:spPr/>
      <dgm:t>
        <a:bodyPr/>
        <a:lstStyle/>
        <a:p>
          <a:pPr>
            <a:lnSpc>
              <a:spcPct val="100000"/>
            </a:lnSpc>
          </a:pPr>
          <a:r>
            <a:rPr lang="en-US" sz="1600" dirty="0">
              <a:latin typeface="Tw Cen MT" panose="020B0602020104020603" pitchFamily="34" charset="77"/>
            </a:rPr>
            <a:t>Improves productivity</a:t>
          </a:r>
        </a:p>
      </dgm:t>
    </dgm:pt>
    <dgm:pt modelId="{A23AE1EB-4950-9642-B345-B8B1FB8C20A5}" type="parTrans" cxnId="{0120E8AF-6519-2048-A563-32A0B75B2F70}">
      <dgm:prSet/>
      <dgm:spPr/>
      <dgm:t>
        <a:bodyPr/>
        <a:lstStyle/>
        <a:p>
          <a:endParaRPr lang="en-US"/>
        </a:p>
      </dgm:t>
    </dgm:pt>
    <dgm:pt modelId="{30CCE2B2-3F2C-EC4E-AA18-CAA92D363A43}" type="sibTrans" cxnId="{0120E8AF-6519-2048-A563-32A0B75B2F70}">
      <dgm:prSet/>
      <dgm:spPr/>
      <dgm:t>
        <a:bodyPr/>
        <a:lstStyle/>
        <a:p>
          <a:endParaRPr lang="en-US"/>
        </a:p>
      </dgm:t>
    </dgm:pt>
    <dgm:pt modelId="{C5EB6A42-DAEB-1B4F-9147-21606F80E35B}">
      <dgm:prSet phldrT="[Text]" custT="1"/>
      <dgm:spPr/>
      <dgm:t>
        <a:bodyPr/>
        <a:lstStyle/>
        <a:p>
          <a:pPr>
            <a:lnSpc>
              <a:spcPct val="100000"/>
            </a:lnSpc>
          </a:pPr>
          <a:r>
            <a:rPr lang="en-US" sz="1600" dirty="0">
              <a:latin typeface="Tw Cen MT" panose="020B0602020104020603" pitchFamily="34" charset="77"/>
            </a:rPr>
            <a:t>Reinforce how RNR results are used in case plans.</a:t>
          </a:r>
        </a:p>
      </dgm:t>
    </dgm:pt>
    <dgm:pt modelId="{5325F3FE-7E51-4D44-B417-5562CBF07F5F}" type="parTrans" cxnId="{6ADC66C3-E431-2F4F-9E07-66FC944408CC}">
      <dgm:prSet/>
      <dgm:spPr/>
      <dgm:t>
        <a:bodyPr/>
        <a:lstStyle/>
        <a:p>
          <a:endParaRPr lang="en-US"/>
        </a:p>
      </dgm:t>
    </dgm:pt>
    <dgm:pt modelId="{1A05FA14-2D74-B24D-BDC9-FB657E7455AC}" type="sibTrans" cxnId="{6ADC66C3-E431-2F4F-9E07-66FC944408CC}">
      <dgm:prSet/>
      <dgm:spPr/>
      <dgm:t>
        <a:bodyPr/>
        <a:lstStyle/>
        <a:p>
          <a:endParaRPr lang="en-US"/>
        </a:p>
      </dgm:t>
    </dgm:pt>
    <dgm:pt modelId="{9E8E07D6-FF27-2948-A3CE-F46424EBA3C1}">
      <dgm:prSet phldrT="[Text]" custT="1"/>
      <dgm:spPr/>
      <dgm:t>
        <a:bodyPr/>
        <a:lstStyle/>
        <a:p>
          <a:pPr>
            <a:lnSpc>
              <a:spcPct val="100000"/>
            </a:lnSpc>
            <a:defRPr b="1"/>
          </a:pPr>
          <a:r>
            <a:rPr lang="en-US" sz="2000" dirty="0"/>
            <a:t>Relationships are key</a:t>
          </a:r>
        </a:p>
      </dgm:t>
    </dgm:pt>
    <dgm:pt modelId="{5D73DDE1-FEA0-3A46-B6E0-7582F928DCE2}" type="parTrans" cxnId="{F7CF54A5-8C0C-ED41-91AA-CCFFF427A968}">
      <dgm:prSet/>
      <dgm:spPr/>
      <dgm:t>
        <a:bodyPr/>
        <a:lstStyle/>
        <a:p>
          <a:endParaRPr lang="en-US"/>
        </a:p>
      </dgm:t>
    </dgm:pt>
    <dgm:pt modelId="{BD4F04C8-0E5F-B746-A2FD-C641A9E30E65}" type="sibTrans" cxnId="{F7CF54A5-8C0C-ED41-91AA-CCFFF427A968}">
      <dgm:prSet/>
      <dgm:spPr/>
      <dgm:t>
        <a:bodyPr/>
        <a:lstStyle/>
        <a:p>
          <a:endParaRPr lang="en-US"/>
        </a:p>
      </dgm:t>
    </dgm:pt>
    <dgm:pt modelId="{DB630DAD-FF80-AD4E-A70C-EA9AF1D9C1AB}">
      <dgm:prSet phldrT="[Text]" custT="1"/>
      <dgm:spPr/>
      <dgm:t>
        <a:bodyPr/>
        <a:lstStyle/>
        <a:p>
          <a:pPr>
            <a:lnSpc>
              <a:spcPct val="100000"/>
            </a:lnSpc>
          </a:pPr>
          <a:r>
            <a:rPr lang="en-US" sz="1600" dirty="0">
              <a:latin typeface="Tw Cen MT" panose="020B0602020104020603" pitchFamily="34" charset="77"/>
            </a:rPr>
            <a:t>Value this as a core element</a:t>
          </a:r>
        </a:p>
      </dgm:t>
    </dgm:pt>
    <dgm:pt modelId="{6E6D7589-67E2-A046-9956-B17F6542D486}" type="parTrans" cxnId="{A97A7F6D-2F65-8543-93B2-339C0726C665}">
      <dgm:prSet/>
      <dgm:spPr/>
      <dgm:t>
        <a:bodyPr/>
        <a:lstStyle/>
        <a:p>
          <a:endParaRPr lang="en-US"/>
        </a:p>
      </dgm:t>
    </dgm:pt>
    <dgm:pt modelId="{0634453D-6438-374D-A78A-5F2FCF90C4FC}" type="sibTrans" cxnId="{A97A7F6D-2F65-8543-93B2-339C0726C665}">
      <dgm:prSet/>
      <dgm:spPr/>
      <dgm:t>
        <a:bodyPr/>
        <a:lstStyle/>
        <a:p>
          <a:endParaRPr lang="en-US"/>
        </a:p>
      </dgm:t>
    </dgm:pt>
    <dgm:pt modelId="{98EEAF3C-F0FB-1247-9238-D5CACDC1337C}">
      <dgm:prSet phldrT="[Text]" custT="1"/>
      <dgm:spPr/>
      <dgm:t>
        <a:bodyPr/>
        <a:lstStyle/>
        <a:p>
          <a:pPr>
            <a:lnSpc>
              <a:spcPct val="100000"/>
            </a:lnSpc>
          </a:pPr>
          <a:r>
            <a:rPr lang="en-US" sz="1600" dirty="0">
              <a:latin typeface="Tw Cen MT" panose="020B0602020104020603" pitchFamily="34" charset="77"/>
            </a:rPr>
            <a:t>Tie into the metrics</a:t>
          </a:r>
        </a:p>
      </dgm:t>
    </dgm:pt>
    <dgm:pt modelId="{97E1DB2F-8C08-D248-B8E4-516E6B40BB0C}" type="parTrans" cxnId="{C527A3CD-8153-6C49-97FE-7AC1FEA1AD0E}">
      <dgm:prSet/>
      <dgm:spPr/>
      <dgm:t>
        <a:bodyPr/>
        <a:lstStyle/>
        <a:p>
          <a:endParaRPr lang="en-US"/>
        </a:p>
      </dgm:t>
    </dgm:pt>
    <dgm:pt modelId="{BDAAD64E-543D-DF4D-A039-C10D470D1D45}" type="sibTrans" cxnId="{C527A3CD-8153-6C49-97FE-7AC1FEA1AD0E}">
      <dgm:prSet/>
      <dgm:spPr/>
      <dgm:t>
        <a:bodyPr/>
        <a:lstStyle/>
        <a:p>
          <a:endParaRPr lang="en-US"/>
        </a:p>
      </dgm:t>
    </dgm:pt>
    <dgm:pt modelId="{EA333251-081D-FD40-BDB7-3140624D9622}">
      <dgm:prSet phldrT="[Text]" custT="1"/>
      <dgm:spPr/>
      <dgm:t>
        <a:bodyPr/>
        <a:lstStyle/>
        <a:p>
          <a:pPr>
            <a:lnSpc>
              <a:spcPct val="100000"/>
            </a:lnSpc>
          </a:pPr>
          <a:r>
            <a:rPr lang="en-US" sz="1600" dirty="0">
              <a:latin typeface="Tw Cen MT" panose="020B0602020104020603" pitchFamily="34" charset="77"/>
            </a:rPr>
            <a:t>Acknowledge this is an important feature of RNR</a:t>
          </a:r>
        </a:p>
      </dgm:t>
    </dgm:pt>
    <dgm:pt modelId="{29A6A2CE-550D-174A-9DD8-B0FD5BFDA92A}" type="parTrans" cxnId="{615BA3AA-241D-2D40-A035-B449D4427A86}">
      <dgm:prSet/>
      <dgm:spPr/>
      <dgm:t>
        <a:bodyPr/>
        <a:lstStyle/>
        <a:p>
          <a:endParaRPr lang="en-US"/>
        </a:p>
      </dgm:t>
    </dgm:pt>
    <dgm:pt modelId="{6779ABFC-2015-C148-B9DE-DC51CDDE189C}" type="sibTrans" cxnId="{615BA3AA-241D-2D40-A035-B449D4427A86}">
      <dgm:prSet/>
      <dgm:spPr/>
      <dgm:t>
        <a:bodyPr/>
        <a:lstStyle/>
        <a:p>
          <a:endParaRPr lang="en-US"/>
        </a:p>
      </dgm:t>
    </dgm:pt>
    <dgm:pt modelId="{3C4B7B41-0C8C-474C-A00F-A80C7AEF3EA4}" type="pres">
      <dgm:prSet presAssocID="{AE2AF89C-2C76-6A4E-854C-759E22D4D746}" presName="root" presStyleCnt="0">
        <dgm:presLayoutVars>
          <dgm:dir/>
          <dgm:resizeHandles val="exact"/>
        </dgm:presLayoutVars>
      </dgm:prSet>
      <dgm:spPr/>
    </dgm:pt>
    <dgm:pt modelId="{71384BE2-07E0-4E86-8C63-ACC0EB85DBDC}" type="pres">
      <dgm:prSet presAssocID="{A4446433-D89D-1E43-A3B1-250F28523490}" presName="compNode" presStyleCnt="0"/>
      <dgm:spPr/>
    </dgm:pt>
    <dgm:pt modelId="{D6D71087-F7BE-420C-A9D1-9F3AA7E72661}" type="pres">
      <dgm:prSet presAssocID="{A4446433-D89D-1E43-A3B1-250F2852349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05AD9F68-CB5D-4534-BFD0-458CDB64FE75}" type="pres">
      <dgm:prSet presAssocID="{A4446433-D89D-1E43-A3B1-250F28523490}" presName="iconSpace" presStyleCnt="0"/>
      <dgm:spPr/>
    </dgm:pt>
    <dgm:pt modelId="{78818930-B924-482F-9E80-0C5298B05D3A}" type="pres">
      <dgm:prSet presAssocID="{A4446433-D89D-1E43-A3B1-250F28523490}" presName="parTx" presStyleLbl="revTx" presStyleIdx="0" presStyleCnt="10">
        <dgm:presLayoutVars>
          <dgm:chMax val="0"/>
          <dgm:chPref val="0"/>
        </dgm:presLayoutVars>
      </dgm:prSet>
      <dgm:spPr/>
    </dgm:pt>
    <dgm:pt modelId="{10F13718-9A99-40F8-BE55-309AE5049F64}" type="pres">
      <dgm:prSet presAssocID="{A4446433-D89D-1E43-A3B1-250F28523490}" presName="txSpace" presStyleCnt="0"/>
      <dgm:spPr/>
    </dgm:pt>
    <dgm:pt modelId="{6DBAAA16-D724-4CCA-A5D3-C70680740B6C}" type="pres">
      <dgm:prSet presAssocID="{A4446433-D89D-1E43-A3B1-250F28523490}" presName="desTx" presStyleLbl="revTx" presStyleIdx="1" presStyleCnt="10">
        <dgm:presLayoutVars/>
      </dgm:prSet>
      <dgm:spPr/>
    </dgm:pt>
    <dgm:pt modelId="{7F09B6D0-4833-43D3-9C7B-C08F62E51078}" type="pres">
      <dgm:prSet presAssocID="{A308899E-41FE-CC43-A534-89B763B56591}" presName="sibTrans" presStyleCnt="0"/>
      <dgm:spPr/>
    </dgm:pt>
    <dgm:pt modelId="{8329B20F-9FF7-473C-A283-157FE9F6BB7C}" type="pres">
      <dgm:prSet presAssocID="{F8686777-CA8B-404F-9CCB-AB826F052F3A}" presName="compNode" presStyleCnt="0"/>
      <dgm:spPr/>
    </dgm:pt>
    <dgm:pt modelId="{8F4FC499-EB5B-427D-A1E3-30125D03BCFF}" type="pres">
      <dgm:prSet presAssocID="{F8686777-CA8B-404F-9CCB-AB826F052F3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8468FFB9-2C95-4B7A-BCC9-FA5FD7F7993D}" type="pres">
      <dgm:prSet presAssocID="{F8686777-CA8B-404F-9CCB-AB826F052F3A}" presName="iconSpace" presStyleCnt="0"/>
      <dgm:spPr/>
    </dgm:pt>
    <dgm:pt modelId="{FFEBA0CF-6E83-4FA3-AB18-811A2AF79840}" type="pres">
      <dgm:prSet presAssocID="{F8686777-CA8B-404F-9CCB-AB826F052F3A}" presName="parTx" presStyleLbl="revTx" presStyleIdx="2" presStyleCnt="10">
        <dgm:presLayoutVars>
          <dgm:chMax val="0"/>
          <dgm:chPref val="0"/>
        </dgm:presLayoutVars>
      </dgm:prSet>
      <dgm:spPr/>
    </dgm:pt>
    <dgm:pt modelId="{2BDE2BBB-CBDE-4DB7-B116-47CF0014F62A}" type="pres">
      <dgm:prSet presAssocID="{F8686777-CA8B-404F-9CCB-AB826F052F3A}" presName="txSpace" presStyleCnt="0"/>
      <dgm:spPr/>
    </dgm:pt>
    <dgm:pt modelId="{3BD097F8-843D-40D7-B88B-C8488550E46E}" type="pres">
      <dgm:prSet presAssocID="{F8686777-CA8B-404F-9CCB-AB826F052F3A}" presName="desTx" presStyleLbl="revTx" presStyleIdx="3" presStyleCnt="10">
        <dgm:presLayoutVars/>
      </dgm:prSet>
      <dgm:spPr/>
    </dgm:pt>
    <dgm:pt modelId="{2DF0B732-8E82-46E9-8B16-1F6F6DAC99F9}" type="pres">
      <dgm:prSet presAssocID="{2B98E0B5-ADA6-AC48-909D-782996822A0D}" presName="sibTrans" presStyleCnt="0"/>
      <dgm:spPr/>
    </dgm:pt>
    <dgm:pt modelId="{F8407EB3-6E99-42BC-9022-1A90D8EFAAD3}" type="pres">
      <dgm:prSet presAssocID="{A3CF5D8D-B294-9C4A-BB05-68F07C0F8146}" presName="compNode" presStyleCnt="0"/>
      <dgm:spPr/>
    </dgm:pt>
    <dgm:pt modelId="{F5321AD5-C26D-4DE6-9C8D-A541040B8003}" type="pres">
      <dgm:prSet presAssocID="{A3CF5D8D-B294-9C4A-BB05-68F07C0F814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DA8B010A-D8DB-481E-959C-F48AAF37538A}" type="pres">
      <dgm:prSet presAssocID="{A3CF5D8D-B294-9C4A-BB05-68F07C0F8146}" presName="iconSpace" presStyleCnt="0"/>
      <dgm:spPr/>
    </dgm:pt>
    <dgm:pt modelId="{D85EE679-4113-4D09-A54A-AEE8288A9760}" type="pres">
      <dgm:prSet presAssocID="{A3CF5D8D-B294-9C4A-BB05-68F07C0F8146}" presName="parTx" presStyleLbl="revTx" presStyleIdx="4" presStyleCnt="10" custLinFactNeighborX="566" custLinFactNeighborY="12749">
        <dgm:presLayoutVars>
          <dgm:chMax val="0"/>
          <dgm:chPref val="0"/>
        </dgm:presLayoutVars>
      </dgm:prSet>
      <dgm:spPr/>
    </dgm:pt>
    <dgm:pt modelId="{BCC98539-E231-44FD-AC7C-FA32E56B205E}" type="pres">
      <dgm:prSet presAssocID="{A3CF5D8D-B294-9C4A-BB05-68F07C0F8146}" presName="txSpace" presStyleCnt="0"/>
      <dgm:spPr/>
    </dgm:pt>
    <dgm:pt modelId="{7C11CDC5-EB3D-48CA-A8EC-5526B6941359}" type="pres">
      <dgm:prSet presAssocID="{A3CF5D8D-B294-9C4A-BB05-68F07C0F8146}" presName="desTx" presStyleLbl="revTx" presStyleIdx="5" presStyleCnt="10">
        <dgm:presLayoutVars/>
      </dgm:prSet>
      <dgm:spPr/>
    </dgm:pt>
    <dgm:pt modelId="{4AB85679-86F6-40B8-BE98-C739E01382B3}" type="pres">
      <dgm:prSet presAssocID="{B858DE38-6B31-6443-9348-F5D0A0D8E3DB}" presName="sibTrans" presStyleCnt="0"/>
      <dgm:spPr/>
    </dgm:pt>
    <dgm:pt modelId="{60927EA2-C1BD-4A9A-9F32-183D3B9E65B9}" type="pres">
      <dgm:prSet presAssocID="{92919F0C-A0B1-4249-9AFE-5CB06F7807CA}" presName="compNode" presStyleCnt="0"/>
      <dgm:spPr/>
    </dgm:pt>
    <dgm:pt modelId="{25AA4119-FC17-45EE-BA68-B818609B2C84}" type="pres">
      <dgm:prSet presAssocID="{92919F0C-A0B1-4249-9AFE-5CB06F7807C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B4A417C5-1628-4E83-8392-751B312D1AD1}" type="pres">
      <dgm:prSet presAssocID="{92919F0C-A0B1-4249-9AFE-5CB06F7807CA}" presName="iconSpace" presStyleCnt="0"/>
      <dgm:spPr/>
    </dgm:pt>
    <dgm:pt modelId="{C3ACF3C8-DF6F-48C3-9888-154985D23DC7}" type="pres">
      <dgm:prSet presAssocID="{92919F0C-A0B1-4249-9AFE-5CB06F7807CA}" presName="parTx" presStyleLbl="revTx" presStyleIdx="6" presStyleCnt="10">
        <dgm:presLayoutVars>
          <dgm:chMax val="0"/>
          <dgm:chPref val="0"/>
        </dgm:presLayoutVars>
      </dgm:prSet>
      <dgm:spPr/>
    </dgm:pt>
    <dgm:pt modelId="{F5B61689-F0AE-40CC-BE87-1760E9B08A45}" type="pres">
      <dgm:prSet presAssocID="{92919F0C-A0B1-4249-9AFE-5CB06F7807CA}" presName="txSpace" presStyleCnt="0"/>
      <dgm:spPr/>
    </dgm:pt>
    <dgm:pt modelId="{3E0E6AF7-59FE-481E-9BD3-03F7A6921F39}" type="pres">
      <dgm:prSet presAssocID="{92919F0C-A0B1-4249-9AFE-5CB06F7807CA}" presName="desTx" presStyleLbl="revTx" presStyleIdx="7" presStyleCnt="10">
        <dgm:presLayoutVars/>
      </dgm:prSet>
      <dgm:spPr/>
    </dgm:pt>
    <dgm:pt modelId="{76959261-5A28-412C-9B95-F33B156C8424}" type="pres">
      <dgm:prSet presAssocID="{A46BD015-E5CF-9040-8F72-759CDF4BC99B}" presName="sibTrans" presStyleCnt="0"/>
      <dgm:spPr/>
    </dgm:pt>
    <dgm:pt modelId="{AC344928-670C-42EE-AC8B-7B265048A657}" type="pres">
      <dgm:prSet presAssocID="{9E8E07D6-FF27-2948-A3CE-F46424EBA3C1}" presName="compNode" presStyleCnt="0"/>
      <dgm:spPr/>
    </dgm:pt>
    <dgm:pt modelId="{0B33239E-6B50-44C3-96DE-2054399FF131}" type="pres">
      <dgm:prSet presAssocID="{9E8E07D6-FF27-2948-A3CE-F46424EBA3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9D342349-8F37-4E72-BB8D-8B8707C52012}" type="pres">
      <dgm:prSet presAssocID="{9E8E07D6-FF27-2948-A3CE-F46424EBA3C1}" presName="iconSpace" presStyleCnt="0"/>
      <dgm:spPr/>
    </dgm:pt>
    <dgm:pt modelId="{F428117F-AFB9-4158-8513-A39CE1B31E2E}" type="pres">
      <dgm:prSet presAssocID="{9E8E07D6-FF27-2948-A3CE-F46424EBA3C1}" presName="parTx" presStyleLbl="revTx" presStyleIdx="8" presStyleCnt="10">
        <dgm:presLayoutVars>
          <dgm:chMax val="0"/>
          <dgm:chPref val="0"/>
        </dgm:presLayoutVars>
      </dgm:prSet>
      <dgm:spPr/>
    </dgm:pt>
    <dgm:pt modelId="{613CE5E4-A1CA-4538-8386-172A55AE6DDE}" type="pres">
      <dgm:prSet presAssocID="{9E8E07D6-FF27-2948-A3CE-F46424EBA3C1}" presName="txSpace" presStyleCnt="0"/>
      <dgm:spPr/>
    </dgm:pt>
    <dgm:pt modelId="{5C04CE67-2776-4A89-A0C0-E4AE60376866}" type="pres">
      <dgm:prSet presAssocID="{9E8E07D6-FF27-2948-A3CE-F46424EBA3C1}" presName="desTx" presStyleLbl="revTx" presStyleIdx="9" presStyleCnt="10">
        <dgm:presLayoutVars/>
      </dgm:prSet>
      <dgm:spPr/>
    </dgm:pt>
  </dgm:ptLst>
  <dgm:cxnLst>
    <dgm:cxn modelId="{39C4B300-FACE-E54C-8330-99C42E2F6341}" srcId="{A4446433-D89D-1E43-A3B1-250F28523490}" destId="{F1B95048-D84D-C345-8DC0-AB80FB19C3B8}" srcOrd="0" destOrd="0" parTransId="{A8ACDAE4-5B8B-3747-A1A4-1CBB7E6B6A88}" sibTransId="{8444B13D-6401-CA48-B170-A35086B754D7}"/>
    <dgm:cxn modelId="{C97A8801-F426-714A-9E2B-41FA924F6C05}" type="presOf" srcId="{5DC56201-CB42-1741-9C27-8729A71B8C4F}" destId="{3E0E6AF7-59FE-481E-9BD3-03F7A6921F39}" srcOrd="0" destOrd="2" presId="urn:microsoft.com/office/officeart/2018/5/layout/CenteredIconLabelDescriptionList"/>
    <dgm:cxn modelId="{C57B5F08-6A22-834F-A3EB-2ECC278AE284}" srcId="{A3CF5D8D-B294-9C4A-BB05-68F07C0F8146}" destId="{4C624BA4-6BA8-C749-95B9-BC086FD49F4C}" srcOrd="3" destOrd="0" parTransId="{5A6872C0-DA99-B341-8AE3-CCF3D55AD21F}" sibTransId="{65C590A4-F167-244B-B7EC-D6707559DB59}"/>
    <dgm:cxn modelId="{41639A0A-070B-9B4C-B10E-ABB55247DC13}" type="presOf" srcId="{9E8E07D6-FF27-2948-A3CE-F46424EBA3C1}" destId="{F428117F-AFB9-4158-8513-A39CE1B31E2E}" srcOrd="0" destOrd="0" presId="urn:microsoft.com/office/officeart/2018/5/layout/CenteredIconLabelDescriptionList"/>
    <dgm:cxn modelId="{D7C97D0B-20E9-E340-BFD8-120698AB3BB2}" type="presOf" srcId="{98EEAF3C-F0FB-1247-9238-D5CACDC1337C}" destId="{5C04CE67-2776-4A89-A0C0-E4AE60376866}" srcOrd="0" destOrd="1" presId="urn:microsoft.com/office/officeart/2018/5/layout/CenteredIconLabelDescriptionList"/>
    <dgm:cxn modelId="{3F69AD0F-F09B-6E4D-8F35-79783759543D}" type="presOf" srcId="{F8686777-CA8B-404F-9CCB-AB826F052F3A}" destId="{FFEBA0CF-6E83-4FA3-AB18-811A2AF79840}" srcOrd="0" destOrd="0" presId="urn:microsoft.com/office/officeart/2018/5/layout/CenteredIconLabelDescriptionList"/>
    <dgm:cxn modelId="{642A0E15-3194-0E47-BBED-0947ECD60C93}" srcId="{92919F0C-A0B1-4249-9AFE-5CB06F7807CA}" destId="{873A466A-880C-D249-B0B2-5BF452C60A1E}" srcOrd="1" destOrd="0" parTransId="{03341CB6-3C12-BB4D-BDD4-D692B17BA0C6}" sibTransId="{220A0AA2-B55B-4849-8CED-9219D759B539}"/>
    <dgm:cxn modelId="{04201617-0812-9548-A429-1A44539680B7}" type="presOf" srcId="{EA333251-081D-FD40-BDB7-3140624D9622}" destId="{5C04CE67-2776-4A89-A0C0-E4AE60376866}" srcOrd="0" destOrd="2" presId="urn:microsoft.com/office/officeart/2018/5/layout/CenteredIconLabelDescriptionList"/>
    <dgm:cxn modelId="{1C9BF420-C1D0-674D-B56F-6B777928A25E}" type="presOf" srcId="{92919F0C-A0B1-4249-9AFE-5CB06F7807CA}" destId="{C3ACF3C8-DF6F-48C3-9888-154985D23DC7}" srcOrd="0" destOrd="0" presId="urn:microsoft.com/office/officeart/2018/5/layout/CenteredIconLabelDescriptionList"/>
    <dgm:cxn modelId="{8E382031-BC67-2A4D-9CB0-212BA94E18DA}" type="presOf" srcId="{C5EB6A42-DAEB-1B4F-9147-21606F80E35B}" destId="{3BD097F8-843D-40D7-B88B-C8488550E46E}" srcOrd="0" destOrd="3" presId="urn:microsoft.com/office/officeart/2018/5/layout/CenteredIconLabelDescriptionList"/>
    <dgm:cxn modelId="{85A3F141-AE37-A04C-A2EE-7AE3C3381207}" srcId="{A3CF5D8D-B294-9C4A-BB05-68F07C0F8146}" destId="{34B56678-79B2-FD4C-89CD-6BDA25AC858A}" srcOrd="2" destOrd="0" parTransId="{3E834F55-B42C-504D-A2AA-1CFBDB771842}" sibTransId="{78C2FE0B-6EE0-B640-AF41-DC71DFA94DA6}"/>
    <dgm:cxn modelId="{9073134B-F479-0E47-8F3A-F3C5AEDD0CAF}" type="presOf" srcId="{AE2AF89C-2C76-6A4E-854C-759E22D4D746}" destId="{3C4B7B41-0C8C-474C-A00F-A80C7AEF3EA4}" srcOrd="0" destOrd="0" presId="urn:microsoft.com/office/officeart/2018/5/layout/CenteredIconLabelDescriptionList"/>
    <dgm:cxn modelId="{621C7B4C-5AF1-0A4B-A4B2-CA4E5CC8D702}" srcId="{A3CF5D8D-B294-9C4A-BB05-68F07C0F8146}" destId="{A2BC21BD-8236-B64D-9A5C-63E884288965}" srcOrd="1" destOrd="0" parTransId="{2CF30F42-941B-0946-93F7-456398926511}" sibTransId="{DE8880D8-EF2F-434F-817B-45A6C654C6A9}"/>
    <dgm:cxn modelId="{BF86984C-1C36-2844-AF17-5776F516CD36}" type="presOf" srcId="{A2BC21BD-8236-B64D-9A5C-63E884288965}" destId="{7C11CDC5-EB3D-48CA-A8EC-5526B6941359}" srcOrd="0" destOrd="1" presId="urn:microsoft.com/office/officeart/2018/5/layout/CenteredIconLabelDescriptionList"/>
    <dgm:cxn modelId="{CB64F150-2987-3A48-A95D-9598DF249A1E}" srcId="{AE2AF89C-2C76-6A4E-854C-759E22D4D746}" destId="{F8686777-CA8B-404F-9CCB-AB826F052F3A}" srcOrd="1" destOrd="0" parTransId="{307CA388-4589-DE4C-8FE5-432FAB57FA05}" sibTransId="{2B98E0B5-ADA6-AC48-909D-782996822A0D}"/>
    <dgm:cxn modelId="{24E33C54-CB7D-DF42-B6D1-F813A7B69F04}" type="presOf" srcId="{E1B035AC-F3B2-FA4A-B609-C590C3BE753C}" destId="{3BD097F8-843D-40D7-B88B-C8488550E46E}" srcOrd="0" destOrd="2" presId="urn:microsoft.com/office/officeart/2018/5/layout/CenteredIconLabelDescriptionList"/>
    <dgm:cxn modelId="{6DC1F75A-83C6-8A42-93CA-A3F4088B8611}" type="presOf" srcId="{760C5B8C-AF09-6946-BF3B-DEF2BD748519}" destId="{6DBAAA16-D724-4CCA-A5D3-C70680740B6C}" srcOrd="0" destOrd="1" presId="urn:microsoft.com/office/officeart/2018/5/layout/CenteredIconLabelDescriptionList"/>
    <dgm:cxn modelId="{BFE9EF5B-07DB-E847-B634-BECD13E37AB8}" srcId="{F8686777-CA8B-404F-9CCB-AB826F052F3A}" destId="{7AEE5970-8C94-C144-864F-5479E2759DE6}" srcOrd="1" destOrd="0" parTransId="{6889CD12-D4B2-3C42-A89C-01C7A28FFEF1}" sibTransId="{2B0B3C56-8839-4148-88E6-0127D14402F3}"/>
    <dgm:cxn modelId="{9255E765-BFEC-6746-993F-42DC1425EC8C}" type="presOf" srcId="{F3E20296-B1A3-1C44-9F33-E28307AF7419}" destId="{7C11CDC5-EB3D-48CA-A8EC-5526B6941359}" srcOrd="0" destOrd="0" presId="urn:microsoft.com/office/officeart/2018/5/layout/CenteredIconLabelDescriptionList"/>
    <dgm:cxn modelId="{646DF865-1031-D444-A965-B81AF588FA60}" type="presOf" srcId="{04243EE6-41E3-4645-AEC9-7AF3BC5E280D}" destId="{6DBAAA16-D724-4CCA-A5D3-C70680740B6C}" srcOrd="0" destOrd="2" presId="urn:microsoft.com/office/officeart/2018/5/layout/CenteredIconLabelDescriptionList"/>
    <dgm:cxn modelId="{FEA8C169-F9FC-9049-B4A0-3E9C22A53EDA}" srcId="{92919F0C-A0B1-4249-9AFE-5CB06F7807CA}" destId="{9387FF2B-FB82-7648-A24C-6A9CBEFA1C4D}" srcOrd="0" destOrd="0" parTransId="{9C1B0819-FD4F-6C4C-986A-8679898A6EE2}" sibTransId="{05D59719-9E90-624E-A108-09E43E71A16A}"/>
    <dgm:cxn modelId="{A97A7F6D-2F65-8543-93B2-339C0726C665}" srcId="{9E8E07D6-FF27-2948-A3CE-F46424EBA3C1}" destId="{DB630DAD-FF80-AD4E-A70C-EA9AF1D9C1AB}" srcOrd="0" destOrd="0" parTransId="{6E6D7589-67E2-A046-9956-B17F6542D486}" sibTransId="{0634453D-6438-374D-A78A-5F2FCF90C4FC}"/>
    <dgm:cxn modelId="{A2CF9F70-8CBC-9747-A1AB-8E1A186CCC5E}" srcId="{F8686777-CA8B-404F-9CCB-AB826F052F3A}" destId="{E1B035AC-F3B2-FA4A-B609-C590C3BE753C}" srcOrd="2" destOrd="0" parTransId="{58F0E58D-22FA-754D-810B-91BF40DA9BEF}" sibTransId="{D8237E51-8CF1-3C49-AC83-83550FCA3F48}"/>
    <dgm:cxn modelId="{03FA4F7A-EFBB-9D4B-B54B-47573BA1FAF2}" srcId="{AE2AF89C-2C76-6A4E-854C-759E22D4D746}" destId="{A4446433-D89D-1E43-A3B1-250F28523490}" srcOrd="0" destOrd="0" parTransId="{6CE2594C-52D3-8F48-BB6C-EAA3A2602E9E}" sibTransId="{A308899E-41FE-CC43-A534-89B763B56591}"/>
    <dgm:cxn modelId="{8DFF8B82-3878-1042-B692-47BD5C7CA241}" srcId="{AE2AF89C-2C76-6A4E-854C-759E22D4D746}" destId="{A3CF5D8D-B294-9C4A-BB05-68F07C0F8146}" srcOrd="2" destOrd="0" parTransId="{124B992A-52CA-BC4F-BD7C-2A6C5F504127}" sibTransId="{B858DE38-6B31-6443-9348-F5D0A0D8E3DB}"/>
    <dgm:cxn modelId="{E00E0B88-9806-934E-8AA0-53BDFED338AD}" type="presOf" srcId="{4C624BA4-6BA8-C749-95B9-BC086FD49F4C}" destId="{7C11CDC5-EB3D-48CA-A8EC-5526B6941359}" srcOrd="0" destOrd="3" presId="urn:microsoft.com/office/officeart/2018/5/layout/CenteredIconLabelDescriptionList"/>
    <dgm:cxn modelId="{28C21F8B-521D-3443-BD82-923D81A007BB}" type="presOf" srcId="{A4446433-D89D-1E43-A3B1-250F28523490}" destId="{78818930-B924-482F-9E80-0C5298B05D3A}" srcOrd="0" destOrd="0" presId="urn:microsoft.com/office/officeart/2018/5/layout/CenteredIconLabelDescriptionList"/>
    <dgm:cxn modelId="{1AC9688B-F215-CD45-BEE7-8076E60D28CB}" type="presOf" srcId="{34B56678-79B2-FD4C-89CD-6BDA25AC858A}" destId="{7C11CDC5-EB3D-48CA-A8EC-5526B6941359}" srcOrd="0" destOrd="2" presId="urn:microsoft.com/office/officeart/2018/5/layout/CenteredIconLabelDescriptionList"/>
    <dgm:cxn modelId="{5FEA858C-7BD8-AE47-AAE7-F00886B26D84}" srcId="{A4446433-D89D-1E43-A3B1-250F28523490}" destId="{04243EE6-41E3-4645-AEC9-7AF3BC5E280D}" srcOrd="2" destOrd="0" parTransId="{0A2E3A2F-3C02-404C-9506-58DA6008D20D}" sibTransId="{F942A31D-2DDE-C942-B83C-E92AE3939846}"/>
    <dgm:cxn modelId="{5355F191-0449-BF42-A2BC-DDCCFCE17406}" srcId="{AE2AF89C-2C76-6A4E-854C-759E22D4D746}" destId="{92919F0C-A0B1-4249-9AFE-5CB06F7807CA}" srcOrd="3" destOrd="0" parTransId="{60C47943-ED6A-4C45-8859-BE61539C6758}" sibTransId="{A46BD015-E5CF-9040-8F72-759CDF4BC99B}"/>
    <dgm:cxn modelId="{CA9F2993-9965-584D-AB03-15761C9DB05D}" type="presOf" srcId="{DB630DAD-FF80-AD4E-A70C-EA9AF1D9C1AB}" destId="{5C04CE67-2776-4A89-A0C0-E4AE60376866}" srcOrd="0" destOrd="0" presId="urn:microsoft.com/office/officeart/2018/5/layout/CenteredIconLabelDescriptionList"/>
    <dgm:cxn modelId="{C82C1D9E-8379-3946-9016-09BE0B7771B8}" type="presOf" srcId="{873A466A-880C-D249-B0B2-5BF452C60A1E}" destId="{3E0E6AF7-59FE-481E-9BD3-03F7A6921F39}" srcOrd="0" destOrd="1" presId="urn:microsoft.com/office/officeart/2018/5/layout/CenteredIconLabelDescriptionList"/>
    <dgm:cxn modelId="{02CD42A0-56BF-4340-8B1B-51E6E5024F9F}" srcId="{A4446433-D89D-1E43-A3B1-250F28523490}" destId="{760C5B8C-AF09-6946-BF3B-DEF2BD748519}" srcOrd="1" destOrd="0" parTransId="{41A2AABC-C22E-D54D-9008-B1FF7199AA11}" sibTransId="{4A055A76-82D3-FF41-9290-ED42B8CF60A3}"/>
    <dgm:cxn modelId="{8E13E0A2-43EF-F845-BCF8-8910A1AB059F}" type="presOf" srcId="{F1B95048-D84D-C345-8DC0-AB80FB19C3B8}" destId="{6DBAAA16-D724-4CCA-A5D3-C70680740B6C}" srcOrd="0" destOrd="0" presId="urn:microsoft.com/office/officeart/2018/5/layout/CenteredIconLabelDescriptionList"/>
    <dgm:cxn modelId="{F7CF54A5-8C0C-ED41-91AA-CCFFF427A968}" srcId="{AE2AF89C-2C76-6A4E-854C-759E22D4D746}" destId="{9E8E07D6-FF27-2948-A3CE-F46424EBA3C1}" srcOrd="4" destOrd="0" parTransId="{5D73DDE1-FEA0-3A46-B6E0-7582F928DCE2}" sibTransId="{BD4F04C8-0E5F-B746-A2FD-C641A9E30E65}"/>
    <dgm:cxn modelId="{971548A8-5B35-074F-B968-1DD30507015B}" srcId="{F8686777-CA8B-404F-9CCB-AB826F052F3A}" destId="{E9DCE825-0947-3541-8B65-5FCDF8C1792A}" srcOrd="0" destOrd="0" parTransId="{0D6F4D62-72C8-9444-B7C0-34EE18916D8A}" sibTransId="{7B01F2D5-340F-8743-926B-60EA79889AE3}"/>
    <dgm:cxn modelId="{615BA3AA-241D-2D40-A035-B449D4427A86}" srcId="{9E8E07D6-FF27-2948-A3CE-F46424EBA3C1}" destId="{EA333251-081D-FD40-BDB7-3140624D9622}" srcOrd="2" destOrd="0" parTransId="{29A6A2CE-550D-174A-9DD8-B0FD5BFDA92A}" sibTransId="{6779ABFC-2015-C148-B9DE-DC51CDDE189C}"/>
    <dgm:cxn modelId="{E9E681AE-5C9E-4F40-8733-89845F6DA8F4}" type="presOf" srcId="{E9DCE825-0947-3541-8B65-5FCDF8C1792A}" destId="{3BD097F8-843D-40D7-B88B-C8488550E46E}" srcOrd="0" destOrd="0" presId="urn:microsoft.com/office/officeart/2018/5/layout/CenteredIconLabelDescriptionList"/>
    <dgm:cxn modelId="{0120E8AF-6519-2048-A563-32A0B75B2F70}" srcId="{92919F0C-A0B1-4249-9AFE-5CB06F7807CA}" destId="{5DC56201-CB42-1741-9C27-8729A71B8C4F}" srcOrd="2" destOrd="0" parTransId="{A23AE1EB-4950-9642-B345-B8B1FB8C20A5}" sibTransId="{30CCE2B2-3F2C-EC4E-AA18-CAA92D363A43}"/>
    <dgm:cxn modelId="{D778B0B0-8373-D046-9A1F-2942E931E789}" type="presOf" srcId="{9387FF2B-FB82-7648-A24C-6A9CBEFA1C4D}" destId="{3E0E6AF7-59FE-481E-9BD3-03F7A6921F39}" srcOrd="0" destOrd="0" presId="urn:microsoft.com/office/officeart/2018/5/layout/CenteredIconLabelDescriptionList"/>
    <dgm:cxn modelId="{ACDA51B4-CA43-3E4A-A6C6-358A67471E2E}" type="presOf" srcId="{7AEE5970-8C94-C144-864F-5479E2759DE6}" destId="{3BD097F8-843D-40D7-B88B-C8488550E46E}" srcOrd="0" destOrd="1" presId="urn:microsoft.com/office/officeart/2018/5/layout/CenteredIconLabelDescriptionList"/>
    <dgm:cxn modelId="{6297B6C0-7860-854E-A56A-DE7ED35A85C6}" srcId="{A3CF5D8D-B294-9C4A-BB05-68F07C0F8146}" destId="{F3E20296-B1A3-1C44-9F33-E28307AF7419}" srcOrd="0" destOrd="0" parTransId="{1150A59A-5F9E-6D4D-9195-D54FF271DDBF}" sibTransId="{DC28A6F7-056A-3E42-839A-A09EF8EF33A6}"/>
    <dgm:cxn modelId="{6ADC66C3-E431-2F4F-9E07-66FC944408CC}" srcId="{F8686777-CA8B-404F-9CCB-AB826F052F3A}" destId="{C5EB6A42-DAEB-1B4F-9147-21606F80E35B}" srcOrd="3" destOrd="0" parTransId="{5325F3FE-7E51-4D44-B417-5562CBF07F5F}" sibTransId="{1A05FA14-2D74-B24D-BDC9-FB657E7455AC}"/>
    <dgm:cxn modelId="{2C7A90CD-6192-6946-9B82-20C9CB8146C4}" type="presOf" srcId="{A3CF5D8D-B294-9C4A-BB05-68F07C0F8146}" destId="{D85EE679-4113-4D09-A54A-AEE8288A9760}" srcOrd="0" destOrd="0" presId="urn:microsoft.com/office/officeart/2018/5/layout/CenteredIconLabelDescriptionList"/>
    <dgm:cxn modelId="{C527A3CD-8153-6C49-97FE-7AC1FEA1AD0E}" srcId="{9E8E07D6-FF27-2948-A3CE-F46424EBA3C1}" destId="{98EEAF3C-F0FB-1247-9238-D5CACDC1337C}" srcOrd="1" destOrd="0" parTransId="{97E1DB2F-8C08-D248-B8E4-516E6B40BB0C}" sibTransId="{BDAAD64E-543D-DF4D-A039-C10D470D1D45}"/>
    <dgm:cxn modelId="{C9B80352-E6D5-D94B-B9A7-1DECE2EE157E}" type="presParOf" srcId="{3C4B7B41-0C8C-474C-A00F-A80C7AEF3EA4}" destId="{71384BE2-07E0-4E86-8C63-ACC0EB85DBDC}" srcOrd="0" destOrd="0" presId="urn:microsoft.com/office/officeart/2018/5/layout/CenteredIconLabelDescriptionList"/>
    <dgm:cxn modelId="{959ED775-D2D5-824D-A75D-4C7F965C47BF}" type="presParOf" srcId="{71384BE2-07E0-4E86-8C63-ACC0EB85DBDC}" destId="{D6D71087-F7BE-420C-A9D1-9F3AA7E72661}" srcOrd="0" destOrd="0" presId="urn:microsoft.com/office/officeart/2018/5/layout/CenteredIconLabelDescriptionList"/>
    <dgm:cxn modelId="{07E27EE1-81F6-B042-A9FE-94BD24B63BA6}" type="presParOf" srcId="{71384BE2-07E0-4E86-8C63-ACC0EB85DBDC}" destId="{05AD9F68-CB5D-4534-BFD0-458CDB64FE75}" srcOrd="1" destOrd="0" presId="urn:microsoft.com/office/officeart/2018/5/layout/CenteredIconLabelDescriptionList"/>
    <dgm:cxn modelId="{40040089-6890-B94A-BAD6-F96A83570F88}" type="presParOf" srcId="{71384BE2-07E0-4E86-8C63-ACC0EB85DBDC}" destId="{78818930-B924-482F-9E80-0C5298B05D3A}" srcOrd="2" destOrd="0" presId="urn:microsoft.com/office/officeart/2018/5/layout/CenteredIconLabelDescriptionList"/>
    <dgm:cxn modelId="{04636126-65D4-DC4F-86A8-B15D9912948B}" type="presParOf" srcId="{71384BE2-07E0-4E86-8C63-ACC0EB85DBDC}" destId="{10F13718-9A99-40F8-BE55-309AE5049F64}" srcOrd="3" destOrd="0" presId="urn:microsoft.com/office/officeart/2018/5/layout/CenteredIconLabelDescriptionList"/>
    <dgm:cxn modelId="{4AD81831-5340-C64D-88E5-63326858D495}" type="presParOf" srcId="{71384BE2-07E0-4E86-8C63-ACC0EB85DBDC}" destId="{6DBAAA16-D724-4CCA-A5D3-C70680740B6C}" srcOrd="4" destOrd="0" presId="urn:microsoft.com/office/officeart/2018/5/layout/CenteredIconLabelDescriptionList"/>
    <dgm:cxn modelId="{A80BA2D0-D0F4-6342-92E0-0D7815A8E657}" type="presParOf" srcId="{3C4B7B41-0C8C-474C-A00F-A80C7AEF3EA4}" destId="{7F09B6D0-4833-43D3-9C7B-C08F62E51078}" srcOrd="1" destOrd="0" presId="urn:microsoft.com/office/officeart/2018/5/layout/CenteredIconLabelDescriptionList"/>
    <dgm:cxn modelId="{B7B4DC3C-BDB6-BD4A-B8CE-88FE99C62169}" type="presParOf" srcId="{3C4B7B41-0C8C-474C-A00F-A80C7AEF3EA4}" destId="{8329B20F-9FF7-473C-A283-157FE9F6BB7C}" srcOrd="2" destOrd="0" presId="urn:microsoft.com/office/officeart/2018/5/layout/CenteredIconLabelDescriptionList"/>
    <dgm:cxn modelId="{C467C349-D6FC-A249-9C42-AB5C422EF46D}" type="presParOf" srcId="{8329B20F-9FF7-473C-A283-157FE9F6BB7C}" destId="{8F4FC499-EB5B-427D-A1E3-30125D03BCFF}" srcOrd="0" destOrd="0" presId="urn:microsoft.com/office/officeart/2018/5/layout/CenteredIconLabelDescriptionList"/>
    <dgm:cxn modelId="{E3E6859C-6680-D747-9C2A-30A30BF7A740}" type="presParOf" srcId="{8329B20F-9FF7-473C-A283-157FE9F6BB7C}" destId="{8468FFB9-2C95-4B7A-BCC9-FA5FD7F7993D}" srcOrd="1" destOrd="0" presId="urn:microsoft.com/office/officeart/2018/5/layout/CenteredIconLabelDescriptionList"/>
    <dgm:cxn modelId="{59DF686C-CBFE-874D-9500-A62DA3DA6CBB}" type="presParOf" srcId="{8329B20F-9FF7-473C-A283-157FE9F6BB7C}" destId="{FFEBA0CF-6E83-4FA3-AB18-811A2AF79840}" srcOrd="2" destOrd="0" presId="urn:microsoft.com/office/officeart/2018/5/layout/CenteredIconLabelDescriptionList"/>
    <dgm:cxn modelId="{ABA89265-5CE1-154B-8B36-0FE9D7D3E50E}" type="presParOf" srcId="{8329B20F-9FF7-473C-A283-157FE9F6BB7C}" destId="{2BDE2BBB-CBDE-4DB7-B116-47CF0014F62A}" srcOrd="3" destOrd="0" presId="urn:microsoft.com/office/officeart/2018/5/layout/CenteredIconLabelDescriptionList"/>
    <dgm:cxn modelId="{5043D67E-7D33-BA4F-93E8-06DFE7C3176A}" type="presParOf" srcId="{8329B20F-9FF7-473C-A283-157FE9F6BB7C}" destId="{3BD097F8-843D-40D7-B88B-C8488550E46E}" srcOrd="4" destOrd="0" presId="urn:microsoft.com/office/officeart/2018/5/layout/CenteredIconLabelDescriptionList"/>
    <dgm:cxn modelId="{06381E9C-EFD0-5D4D-A3CB-4390B9807A9E}" type="presParOf" srcId="{3C4B7B41-0C8C-474C-A00F-A80C7AEF3EA4}" destId="{2DF0B732-8E82-46E9-8B16-1F6F6DAC99F9}" srcOrd="3" destOrd="0" presId="urn:microsoft.com/office/officeart/2018/5/layout/CenteredIconLabelDescriptionList"/>
    <dgm:cxn modelId="{0AE9DA36-152B-B944-AC8E-E47D08B70FB8}" type="presParOf" srcId="{3C4B7B41-0C8C-474C-A00F-A80C7AEF3EA4}" destId="{F8407EB3-6E99-42BC-9022-1A90D8EFAAD3}" srcOrd="4" destOrd="0" presId="urn:microsoft.com/office/officeart/2018/5/layout/CenteredIconLabelDescriptionList"/>
    <dgm:cxn modelId="{B588E156-9216-6F40-BE53-87C3BE9365E0}" type="presParOf" srcId="{F8407EB3-6E99-42BC-9022-1A90D8EFAAD3}" destId="{F5321AD5-C26D-4DE6-9C8D-A541040B8003}" srcOrd="0" destOrd="0" presId="urn:microsoft.com/office/officeart/2018/5/layout/CenteredIconLabelDescriptionList"/>
    <dgm:cxn modelId="{F3AE8F92-2772-6449-8344-6B2133B75C0A}" type="presParOf" srcId="{F8407EB3-6E99-42BC-9022-1A90D8EFAAD3}" destId="{DA8B010A-D8DB-481E-959C-F48AAF37538A}" srcOrd="1" destOrd="0" presId="urn:microsoft.com/office/officeart/2018/5/layout/CenteredIconLabelDescriptionList"/>
    <dgm:cxn modelId="{F04B03FE-E740-C945-9D8C-0D8210583C7F}" type="presParOf" srcId="{F8407EB3-6E99-42BC-9022-1A90D8EFAAD3}" destId="{D85EE679-4113-4D09-A54A-AEE8288A9760}" srcOrd="2" destOrd="0" presId="urn:microsoft.com/office/officeart/2018/5/layout/CenteredIconLabelDescriptionList"/>
    <dgm:cxn modelId="{912CED79-0B56-FE47-B11C-3C71DF6DEA31}" type="presParOf" srcId="{F8407EB3-6E99-42BC-9022-1A90D8EFAAD3}" destId="{BCC98539-E231-44FD-AC7C-FA32E56B205E}" srcOrd="3" destOrd="0" presId="urn:microsoft.com/office/officeart/2018/5/layout/CenteredIconLabelDescriptionList"/>
    <dgm:cxn modelId="{774BC567-D591-CF48-9984-373C59DDB2C6}" type="presParOf" srcId="{F8407EB3-6E99-42BC-9022-1A90D8EFAAD3}" destId="{7C11CDC5-EB3D-48CA-A8EC-5526B6941359}" srcOrd="4" destOrd="0" presId="urn:microsoft.com/office/officeart/2018/5/layout/CenteredIconLabelDescriptionList"/>
    <dgm:cxn modelId="{E5B45D3C-4FE3-644F-93DE-97D9DC55430C}" type="presParOf" srcId="{3C4B7B41-0C8C-474C-A00F-A80C7AEF3EA4}" destId="{4AB85679-86F6-40B8-BE98-C739E01382B3}" srcOrd="5" destOrd="0" presId="urn:microsoft.com/office/officeart/2018/5/layout/CenteredIconLabelDescriptionList"/>
    <dgm:cxn modelId="{95D3B4B7-617C-244A-AC44-EF89E00F2A5A}" type="presParOf" srcId="{3C4B7B41-0C8C-474C-A00F-A80C7AEF3EA4}" destId="{60927EA2-C1BD-4A9A-9F32-183D3B9E65B9}" srcOrd="6" destOrd="0" presId="urn:microsoft.com/office/officeart/2018/5/layout/CenteredIconLabelDescriptionList"/>
    <dgm:cxn modelId="{408B73B8-4DBE-BA48-B08E-6DE64FD0D236}" type="presParOf" srcId="{60927EA2-C1BD-4A9A-9F32-183D3B9E65B9}" destId="{25AA4119-FC17-45EE-BA68-B818609B2C84}" srcOrd="0" destOrd="0" presId="urn:microsoft.com/office/officeart/2018/5/layout/CenteredIconLabelDescriptionList"/>
    <dgm:cxn modelId="{F31AF2FE-6B43-CB4A-BDC4-8FD3346B6541}" type="presParOf" srcId="{60927EA2-C1BD-4A9A-9F32-183D3B9E65B9}" destId="{B4A417C5-1628-4E83-8392-751B312D1AD1}" srcOrd="1" destOrd="0" presId="urn:microsoft.com/office/officeart/2018/5/layout/CenteredIconLabelDescriptionList"/>
    <dgm:cxn modelId="{1404DD51-11B0-204B-A0EA-75ABC55743D4}" type="presParOf" srcId="{60927EA2-C1BD-4A9A-9F32-183D3B9E65B9}" destId="{C3ACF3C8-DF6F-48C3-9888-154985D23DC7}" srcOrd="2" destOrd="0" presId="urn:microsoft.com/office/officeart/2018/5/layout/CenteredIconLabelDescriptionList"/>
    <dgm:cxn modelId="{17AF3C3D-EEAE-FD49-8CF2-7B8C75AEB848}" type="presParOf" srcId="{60927EA2-C1BD-4A9A-9F32-183D3B9E65B9}" destId="{F5B61689-F0AE-40CC-BE87-1760E9B08A45}" srcOrd="3" destOrd="0" presId="urn:microsoft.com/office/officeart/2018/5/layout/CenteredIconLabelDescriptionList"/>
    <dgm:cxn modelId="{A9FC554D-367A-1844-B95B-94824BFD9E94}" type="presParOf" srcId="{60927EA2-C1BD-4A9A-9F32-183D3B9E65B9}" destId="{3E0E6AF7-59FE-481E-9BD3-03F7A6921F39}" srcOrd="4" destOrd="0" presId="urn:microsoft.com/office/officeart/2018/5/layout/CenteredIconLabelDescriptionList"/>
    <dgm:cxn modelId="{B6DE58F2-E21D-8041-B056-82F3515CBEEA}" type="presParOf" srcId="{3C4B7B41-0C8C-474C-A00F-A80C7AEF3EA4}" destId="{76959261-5A28-412C-9B95-F33B156C8424}" srcOrd="7" destOrd="0" presId="urn:microsoft.com/office/officeart/2018/5/layout/CenteredIconLabelDescriptionList"/>
    <dgm:cxn modelId="{76DF5EE4-C4A3-2C48-AAAE-818AF64FA7D7}" type="presParOf" srcId="{3C4B7B41-0C8C-474C-A00F-A80C7AEF3EA4}" destId="{AC344928-670C-42EE-AC8B-7B265048A657}" srcOrd="8" destOrd="0" presId="urn:microsoft.com/office/officeart/2018/5/layout/CenteredIconLabelDescriptionList"/>
    <dgm:cxn modelId="{3F975ECD-4000-8F4A-810C-E892E92A81FD}" type="presParOf" srcId="{AC344928-670C-42EE-AC8B-7B265048A657}" destId="{0B33239E-6B50-44C3-96DE-2054399FF131}" srcOrd="0" destOrd="0" presId="urn:microsoft.com/office/officeart/2018/5/layout/CenteredIconLabelDescriptionList"/>
    <dgm:cxn modelId="{E3CF9456-2F8B-5B48-AA57-315E866BC148}" type="presParOf" srcId="{AC344928-670C-42EE-AC8B-7B265048A657}" destId="{9D342349-8F37-4E72-BB8D-8B8707C52012}" srcOrd="1" destOrd="0" presId="urn:microsoft.com/office/officeart/2018/5/layout/CenteredIconLabelDescriptionList"/>
    <dgm:cxn modelId="{33F88A4C-7EC5-254F-9AA5-E76E9DE2A26F}" type="presParOf" srcId="{AC344928-670C-42EE-AC8B-7B265048A657}" destId="{F428117F-AFB9-4158-8513-A39CE1B31E2E}" srcOrd="2" destOrd="0" presId="urn:microsoft.com/office/officeart/2018/5/layout/CenteredIconLabelDescriptionList"/>
    <dgm:cxn modelId="{9266629F-60EA-4E46-BED5-AD820D55C7E7}" type="presParOf" srcId="{AC344928-670C-42EE-AC8B-7B265048A657}" destId="{613CE5E4-A1CA-4538-8386-172A55AE6DDE}" srcOrd="3" destOrd="0" presId="urn:microsoft.com/office/officeart/2018/5/layout/CenteredIconLabelDescriptionList"/>
    <dgm:cxn modelId="{16231389-CCA8-8F4A-BCC0-1A50F5DF9767}" type="presParOf" srcId="{AC344928-670C-42EE-AC8B-7B265048A657}" destId="{5C04CE67-2776-4A89-A0C0-E4AE6037686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179102-3D1E-5F44-A6FF-374B33188078}"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US"/>
        </a:p>
      </dgm:t>
    </dgm:pt>
    <dgm:pt modelId="{F2BF86BE-118E-E444-ACA3-7CC0358CAB4B}">
      <dgm:prSet phldrT="[Text]"/>
      <dgm:spPr/>
      <dgm:t>
        <a:bodyPr/>
        <a:lstStyle/>
        <a:p>
          <a:r>
            <a:rPr lang="en-US" dirty="0"/>
            <a:t>Risk for Violence</a:t>
          </a:r>
        </a:p>
      </dgm:t>
    </dgm:pt>
    <dgm:pt modelId="{10911F10-10DB-154A-BC49-5A8832EC42DD}" type="parTrans" cxnId="{12826E54-2603-9B4A-BE0A-DE688E747AD4}">
      <dgm:prSet/>
      <dgm:spPr/>
      <dgm:t>
        <a:bodyPr/>
        <a:lstStyle/>
        <a:p>
          <a:endParaRPr lang="en-US"/>
        </a:p>
      </dgm:t>
    </dgm:pt>
    <dgm:pt modelId="{E104A188-ECE2-2E4C-9734-8D06EF74219E}" type="sibTrans" cxnId="{12826E54-2603-9B4A-BE0A-DE688E747AD4}">
      <dgm:prSet/>
      <dgm:spPr/>
      <dgm:t>
        <a:bodyPr/>
        <a:lstStyle/>
        <a:p>
          <a:endParaRPr lang="en-US"/>
        </a:p>
      </dgm:t>
    </dgm:pt>
    <dgm:pt modelId="{7381B761-A8D3-BE4B-B5B8-F8267106B232}">
      <dgm:prSet phldrT="[Text]"/>
      <dgm:spPr/>
      <dgm:t>
        <a:bodyPr/>
        <a:lstStyle/>
        <a:p>
          <a:r>
            <a:rPr lang="en-US" dirty="0"/>
            <a:t>IPV</a:t>
          </a:r>
        </a:p>
      </dgm:t>
    </dgm:pt>
    <dgm:pt modelId="{489EA38D-A3B7-E44D-88B0-9F6FBD22BBEB}" type="parTrans" cxnId="{9462C62C-CEDC-2E47-B588-525CECD6999B}">
      <dgm:prSet/>
      <dgm:spPr/>
      <dgm:t>
        <a:bodyPr/>
        <a:lstStyle/>
        <a:p>
          <a:endParaRPr lang="en-US"/>
        </a:p>
      </dgm:t>
    </dgm:pt>
    <dgm:pt modelId="{E32B5933-879D-A545-A5D3-1A5122464A39}" type="sibTrans" cxnId="{9462C62C-CEDC-2E47-B588-525CECD6999B}">
      <dgm:prSet/>
      <dgm:spPr/>
      <dgm:t>
        <a:bodyPr/>
        <a:lstStyle/>
        <a:p>
          <a:endParaRPr lang="en-US"/>
        </a:p>
      </dgm:t>
    </dgm:pt>
    <dgm:pt modelId="{2196C7BC-D026-0C45-9446-F8FD51991911}">
      <dgm:prSet phldrT="[Text]"/>
      <dgm:spPr/>
      <dgm:t>
        <a:bodyPr/>
        <a:lstStyle/>
        <a:p>
          <a:r>
            <a:rPr lang="en-US" dirty="0"/>
            <a:t>Social Determinants</a:t>
          </a:r>
        </a:p>
      </dgm:t>
    </dgm:pt>
    <dgm:pt modelId="{8DBFE388-3B27-CC46-AC93-53A68D2FAB81}" type="parTrans" cxnId="{0264C92C-7143-704A-BDEF-7E2996648404}">
      <dgm:prSet/>
      <dgm:spPr/>
      <dgm:t>
        <a:bodyPr/>
        <a:lstStyle/>
        <a:p>
          <a:endParaRPr lang="en-US"/>
        </a:p>
      </dgm:t>
    </dgm:pt>
    <dgm:pt modelId="{D1650246-493C-3142-AD5C-0B715563FB5C}" type="sibTrans" cxnId="{0264C92C-7143-704A-BDEF-7E2996648404}">
      <dgm:prSet/>
      <dgm:spPr/>
      <dgm:t>
        <a:bodyPr/>
        <a:lstStyle/>
        <a:p>
          <a:endParaRPr lang="en-US"/>
        </a:p>
      </dgm:t>
    </dgm:pt>
    <dgm:pt modelId="{F693E40D-8C25-1C4E-A6FC-8275041D1D64}">
      <dgm:prSet phldrT="[Text]"/>
      <dgm:spPr/>
      <dgm:t>
        <a:bodyPr/>
        <a:lstStyle/>
        <a:p>
          <a:r>
            <a:rPr lang="en-US" dirty="0"/>
            <a:t>Physical Health</a:t>
          </a:r>
        </a:p>
      </dgm:t>
    </dgm:pt>
    <dgm:pt modelId="{5FF9F731-A5E2-CF44-B1EC-3E7260935AEC}" type="parTrans" cxnId="{F27A3650-8C98-644E-8DFA-278931D46391}">
      <dgm:prSet/>
      <dgm:spPr/>
      <dgm:t>
        <a:bodyPr/>
        <a:lstStyle/>
        <a:p>
          <a:endParaRPr lang="en-US"/>
        </a:p>
      </dgm:t>
    </dgm:pt>
    <dgm:pt modelId="{FE0A1337-6102-B448-90F6-269F21B7205E}" type="sibTrans" cxnId="{F27A3650-8C98-644E-8DFA-278931D46391}">
      <dgm:prSet/>
      <dgm:spPr/>
      <dgm:t>
        <a:bodyPr/>
        <a:lstStyle/>
        <a:p>
          <a:endParaRPr lang="en-US"/>
        </a:p>
      </dgm:t>
    </dgm:pt>
    <dgm:pt modelId="{3BEA3BC3-4AA2-E64B-A621-52D04F4BCB57}">
      <dgm:prSet phldrT="[Text]"/>
      <dgm:spPr/>
      <dgm:t>
        <a:bodyPr/>
        <a:lstStyle/>
        <a:p>
          <a:r>
            <a:rPr lang="en-US" dirty="0"/>
            <a:t>Social Productivity</a:t>
          </a:r>
        </a:p>
      </dgm:t>
    </dgm:pt>
    <dgm:pt modelId="{0E188974-5CEE-6348-9359-D60EFE5DA2F8}" type="parTrans" cxnId="{6ABEAFEB-1016-F24B-9BF2-7780EBAD3666}">
      <dgm:prSet/>
      <dgm:spPr/>
      <dgm:t>
        <a:bodyPr/>
        <a:lstStyle/>
        <a:p>
          <a:endParaRPr lang="en-US"/>
        </a:p>
      </dgm:t>
    </dgm:pt>
    <dgm:pt modelId="{54CA478C-06C8-874E-A9E7-E92282EBB3CF}" type="sibTrans" cxnId="{6ABEAFEB-1016-F24B-9BF2-7780EBAD3666}">
      <dgm:prSet/>
      <dgm:spPr/>
      <dgm:t>
        <a:bodyPr/>
        <a:lstStyle/>
        <a:p>
          <a:endParaRPr lang="en-US"/>
        </a:p>
      </dgm:t>
    </dgm:pt>
    <dgm:pt modelId="{B796737F-29E8-BD4F-9152-9C7C8D43EA84}">
      <dgm:prSet phldrT="[Text]"/>
      <dgm:spPr/>
      <dgm:t>
        <a:bodyPr/>
        <a:lstStyle/>
        <a:p>
          <a:r>
            <a:rPr lang="en-US" dirty="0"/>
            <a:t>Relationships</a:t>
          </a:r>
        </a:p>
      </dgm:t>
    </dgm:pt>
    <dgm:pt modelId="{12A7572A-F86D-0A4B-8A0B-3000F488FE52}" type="parTrans" cxnId="{1B428EA4-8268-284B-AAD6-FFC2AE07DC69}">
      <dgm:prSet/>
      <dgm:spPr/>
      <dgm:t>
        <a:bodyPr/>
        <a:lstStyle/>
        <a:p>
          <a:endParaRPr lang="en-US"/>
        </a:p>
      </dgm:t>
    </dgm:pt>
    <dgm:pt modelId="{D3DFE5FE-D941-294E-99F3-EFDA77A81ADE}" type="sibTrans" cxnId="{1B428EA4-8268-284B-AAD6-FFC2AE07DC69}">
      <dgm:prSet/>
      <dgm:spPr/>
      <dgm:t>
        <a:bodyPr/>
        <a:lstStyle/>
        <a:p>
          <a:endParaRPr lang="en-US"/>
        </a:p>
      </dgm:t>
    </dgm:pt>
    <dgm:pt modelId="{6D6707D0-7FFA-7640-851D-6BC8B9AC86FA}">
      <dgm:prSet phldrT="[Text]"/>
      <dgm:spPr/>
      <dgm:t>
        <a:bodyPr/>
        <a:lstStyle/>
        <a:p>
          <a:r>
            <a:rPr lang="en-US" dirty="0"/>
            <a:t>Violent Behaviors</a:t>
          </a:r>
        </a:p>
      </dgm:t>
    </dgm:pt>
    <dgm:pt modelId="{8B3C1295-3A56-1940-A8B1-2191A899D15E}" type="parTrans" cxnId="{CFEF8CCD-ED77-2145-99B2-2F1E4B43D8E7}">
      <dgm:prSet/>
      <dgm:spPr/>
      <dgm:t>
        <a:bodyPr/>
        <a:lstStyle/>
        <a:p>
          <a:endParaRPr lang="en-US"/>
        </a:p>
      </dgm:t>
    </dgm:pt>
    <dgm:pt modelId="{4E973899-01C8-934A-AD15-D4DD27545337}" type="sibTrans" cxnId="{CFEF8CCD-ED77-2145-99B2-2F1E4B43D8E7}">
      <dgm:prSet/>
      <dgm:spPr/>
      <dgm:t>
        <a:bodyPr/>
        <a:lstStyle/>
        <a:p>
          <a:endParaRPr lang="en-US"/>
        </a:p>
      </dgm:t>
    </dgm:pt>
    <dgm:pt modelId="{CD3149B0-A8AE-EC45-A79F-46D45E1D615A}">
      <dgm:prSet phldrT="[Text]"/>
      <dgm:spPr/>
      <dgm:t>
        <a:bodyPr/>
        <a:lstStyle/>
        <a:p>
          <a:r>
            <a:rPr lang="en-US" dirty="0"/>
            <a:t>Psychosocial Health</a:t>
          </a:r>
        </a:p>
      </dgm:t>
    </dgm:pt>
    <dgm:pt modelId="{757FFA79-D151-8E4E-9E9B-CF28279B3E02}" type="parTrans" cxnId="{E05D58D8-2761-8D43-A504-349047F63E7B}">
      <dgm:prSet/>
      <dgm:spPr/>
      <dgm:t>
        <a:bodyPr/>
        <a:lstStyle/>
        <a:p>
          <a:endParaRPr lang="en-US"/>
        </a:p>
      </dgm:t>
    </dgm:pt>
    <dgm:pt modelId="{7F634E2C-9790-4F47-BD30-290C8BA06760}" type="sibTrans" cxnId="{E05D58D8-2761-8D43-A504-349047F63E7B}">
      <dgm:prSet/>
      <dgm:spPr/>
      <dgm:t>
        <a:bodyPr/>
        <a:lstStyle/>
        <a:p>
          <a:endParaRPr lang="en-US"/>
        </a:p>
      </dgm:t>
    </dgm:pt>
    <dgm:pt modelId="{FD862BF6-A921-394A-8673-8383BF1DADB1}">
      <dgm:prSet phldrT="[Text]"/>
      <dgm:spPr/>
      <dgm:t>
        <a:bodyPr/>
        <a:lstStyle/>
        <a:p>
          <a:r>
            <a:rPr lang="en-US" dirty="0"/>
            <a:t>Housing</a:t>
          </a:r>
        </a:p>
      </dgm:t>
    </dgm:pt>
    <dgm:pt modelId="{36429F29-925D-3B40-AEE3-FABD1854CD35}" type="parTrans" cxnId="{7839E838-0E73-9E46-A2A6-161F2A5587EF}">
      <dgm:prSet/>
      <dgm:spPr/>
      <dgm:t>
        <a:bodyPr/>
        <a:lstStyle/>
        <a:p>
          <a:endParaRPr lang="en-US"/>
        </a:p>
      </dgm:t>
    </dgm:pt>
    <dgm:pt modelId="{58465984-A558-514C-8692-C2D3A9013776}" type="sibTrans" cxnId="{7839E838-0E73-9E46-A2A6-161F2A5587EF}">
      <dgm:prSet/>
      <dgm:spPr/>
      <dgm:t>
        <a:bodyPr/>
        <a:lstStyle/>
        <a:p>
          <a:endParaRPr lang="en-US"/>
        </a:p>
      </dgm:t>
    </dgm:pt>
    <dgm:pt modelId="{26D68DC2-6702-1A4B-8322-AC35E4FA1F9B}">
      <dgm:prSet phldrT="[Text]"/>
      <dgm:spPr/>
      <dgm:t>
        <a:bodyPr/>
        <a:lstStyle/>
        <a:p>
          <a:r>
            <a:rPr lang="en-US" dirty="0"/>
            <a:t>Finances/Employment</a:t>
          </a:r>
        </a:p>
      </dgm:t>
    </dgm:pt>
    <dgm:pt modelId="{7602AEBE-7F89-3E48-B181-1F42BFDBF154}" type="parTrans" cxnId="{F41FF8CA-716A-044C-96DB-00C3C17418E2}">
      <dgm:prSet/>
      <dgm:spPr/>
      <dgm:t>
        <a:bodyPr/>
        <a:lstStyle/>
        <a:p>
          <a:endParaRPr lang="en-US"/>
        </a:p>
      </dgm:t>
    </dgm:pt>
    <dgm:pt modelId="{932E850C-A49E-7049-839E-CAAFBF94B99F}" type="sibTrans" cxnId="{F41FF8CA-716A-044C-96DB-00C3C17418E2}">
      <dgm:prSet/>
      <dgm:spPr/>
      <dgm:t>
        <a:bodyPr/>
        <a:lstStyle/>
        <a:p>
          <a:endParaRPr lang="en-US"/>
        </a:p>
      </dgm:t>
    </dgm:pt>
    <dgm:pt modelId="{CD1354ED-86DF-7A48-8A63-58F8F8A815CD}">
      <dgm:prSet phldrT="[Text]"/>
      <dgm:spPr/>
      <dgm:t>
        <a:bodyPr/>
        <a:lstStyle/>
        <a:p>
          <a:r>
            <a:rPr lang="en-US" dirty="0"/>
            <a:t>Social Supports</a:t>
          </a:r>
        </a:p>
      </dgm:t>
    </dgm:pt>
    <dgm:pt modelId="{6474B9EC-2719-A04B-83D3-34B2F5A57C68}" type="parTrans" cxnId="{EE090699-9936-9141-AAED-3389C5531722}">
      <dgm:prSet/>
      <dgm:spPr/>
      <dgm:t>
        <a:bodyPr/>
        <a:lstStyle/>
        <a:p>
          <a:endParaRPr lang="en-US"/>
        </a:p>
      </dgm:t>
    </dgm:pt>
    <dgm:pt modelId="{EF5716AB-277C-E64E-9E5F-D8C69140E7FB}" type="sibTrans" cxnId="{EE090699-9936-9141-AAED-3389C5531722}">
      <dgm:prSet/>
      <dgm:spPr/>
      <dgm:t>
        <a:bodyPr/>
        <a:lstStyle/>
        <a:p>
          <a:endParaRPr lang="en-US"/>
        </a:p>
      </dgm:t>
    </dgm:pt>
    <dgm:pt modelId="{01DAE264-FE22-0F4E-9794-C082F9FBC11B}">
      <dgm:prSet phldrT="[Text]"/>
      <dgm:spPr/>
      <dgm:t>
        <a:bodyPr/>
        <a:lstStyle/>
        <a:p>
          <a:r>
            <a:rPr lang="en-US" dirty="0"/>
            <a:t>Creativity</a:t>
          </a:r>
        </a:p>
      </dgm:t>
    </dgm:pt>
    <dgm:pt modelId="{11D2E1F6-C4C1-D543-B7FC-2CD9EBF3A8A1}" type="parTrans" cxnId="{83246F22-0B1C-8B48-8697-24E734C373F9}">
      <dgm:prSet/>
      <dgm:spPr/>
      <dgm:t>
        <a:bodyPr/>
        <a:lstStyle/>
        <a:p>
          <a:endParaRPr lang="en-US"/>
        </a:p>
      </dgm:t>
    </dgm:pt>
    <dgm:pt modelId="{DD797BB0-2866-E645-9EEF-269EF617C5F5}" type="sibTrans" cxnId="{83246F22-0B1C-8B48-8697-24E734C373F9}">
      <dgm:prSet/>
      <dgm:spPr/>
      <dgm:t>
        <a:bodyPr/>
        <a:lstStyle/>
        <a:p>
          <a:endParaRPr lang="en-US"/>
        </a:p>
      </dgm:t>
    </dgm:pt>
    <dgm:pt modelId="{850A6B62-D0A6-DB48-8978-EAAD35AB4360}">
      <dgm:prSet phldrT="[Text]"/>
      <dgm:spPr/>
      <dgm:t>
        <a:bodyPr/>
        <a:lstStyle/>
        <a:p>
          <a:r>
            <a:rPr lang="en-US" dirty="0"/>
            <a:t>Role</a:t>
          </a:r>
        </a:p>
      </dgm:t>
    </dgm:pt>
    <dgm:pt modelId="{07634434-1D70-CE4E-AA56-5C7318D024E7}" type="parTrans" cxnId="{08C8B72B-0E98-D84E-9B0D-55B7DF34A133}">
      <dgm:prSet/>
      <dgm:spPr/>
      <dgm:t>
        <a:bodyPr/>
        <a:lstStyle/>
        <a:p>
          <a:endParaRPr lang="en-US"/>
        </a:p>
      </dgm:t>
    </dgm:pt>
    <dgm:pt modelId="{BA44C9F4-C92A-9147-B323-C8DF753F84B7}" type="sibTrans" cxnId="{08C8B72B-0E98-D84E-9B0D-55B7DF34A133}">
      <dgm:prSet/>
      <dgm:spPr/>
      <dgm:t>
        <a:bodyPr/>
        <a:lstStyle/>
        <a:p>
          <a:endParaRPr lang="en-US"/>
        </a:p>
      </dgm:t>
    </dgm:pt>
    <dgm:pt modelId="{921D1237-75DE-2947-BD3C-F097D6BC89D3}">
      <dgm:prSet phldrT="[Text]"/>
      <dgm:spPr/>
      <dgm:t>
        <a:bodyPr/>
        <a:lstStyle/>
        <a:p>
          <a:r>
            <a:rPr lang="en-US" dirty="0"/>
            <a:t>CJ Involvement</a:t>
          </a:r>
        </a:p>
      </dgm:t>
    </dgm:pt>
    <dgm:pt modelId="{30CCB431-6987-8946-8867-FD1D6099ECA8}" type="parTrans" cxnId="{D0BA05C0-BE63-7546-91D4-DD4F2C45CD2B}">
      <dgm:prSet/>
      <dgm:spPr/>
      <dgm:t>
        <a:bodyPr/>
        <a:lstStyle/>
        <a:p>
          <a:endParaRPr lang="en-US"/>
        </a:p>
      </dgm:t>
    </dgm:pt>
    <dgm:pt modelId="{10C63CAF-DE71-DA4B-B64D-8CB6DF915081}" type="sibTrans" cxnId="{D0BA05C0-BE63-7546-91D4-DD4F2C45CD2B}">
      <dgm:prSet/>
      <dgm:spPr/>
      <dgm:t>
        <a:bodyPr/>
        <a:lstStyle/>
        <a:p>
          <a:endParaRPr lang="en-US"/>
        </a:p>
      </dgm:t>
    </dgm:pt>
    <dgm:pt modelId="{5D03A134-9BD4-234C-9989-82DF2F02FEFC}">
      <dgm:prSet phldrT="[Text]"/>
      <dgm:spPr/>
      <dgm:t>
        <a:bodyPr/>
        <a:lstStyle/>
        <a:p>
          <a:r>
            <a:rPr lang="en-US" dirty="0"/>
            <a:t>Number of Convictions</a:t>
          </a:r>
        </a:p>
      </dgm:t>
    </dgm:pt>
    <dgm:pt modelId="{EFB53BD3-F5E5-F840-9816-4448BE821FF2}" type="parTrans" cxnId="{F221F79E-AFA8-5D46-AD69-7D454370B774}">
      <dgm:prSet/>
      <dgm:spPr/>
      <dgm:t>
        <a:bodyPr/>
        <a:lstStyle/>
        <a:p>
          <a:endParaRPr lang="en-US"/>
        </a:p>
      </dgm:t>
    </dgm:pt>
    <dgm:pt modelId="{7942585F-45E9-9F49-883E-71E424786695}" type="sibTrans" cxnId="{F221F79E-AFA8-5D46-AD69-7D454370B774}">
      <dgm:prSet/>
      <dgm:spPr/>
      <dgm:t>
        <a:bodyPr/>
        <a:lstStyle/>
        <a:p>
          <a:endParaRPr lang="en-US"/>
        </a:p>
      </dgm:t>
    </dgm:pt>
    <dgm:pt modelId="{8E599FF5-83B3-2245-84FF-EB1AD460BDA5}">
      <dgm:prSet phldrT="[Text]"/>
      <dgm:spPr/>
      <dgm:t>
        <a:bodyPr/>
        <a:lstStyle/>
        <a:p>
          <a:r>
            <a:rPr lang="en-US" dirty="0"/>
            <a:t>Type of Offense(s)</a:t>
          </a:r>
        </a:p>
      </dgm:t>
    </dgm:pt>
    <dgm:pt modelId="{5E8C5A3B-C51E-9940-8532-A4A25441A26D}" type="parTrans" cxnId="{EC130A7C-DDBC-E946-8F19-64186C3A91E4}">
      <dgm:prSet/>
      <dgm:spPr/>
      <dgm:t>
        <a:bodyPr/>
        <a:lstStyle/>
        <a:p>
          <a:endParaRPr lang="en-US"/>
        </a:p>
      </dgm:t>
    </dgm:pt>
    <dgm:pt modelId="{766A5C0D-7D1D-4742-87F9-0CD459CB729A}" type="sibTrans" cxnId="{EC130A7C-DDBC-E946-8F19-64186C3A91E4}">
      <dgm:prSet/>
      <dgm:spPr/>
      <dgm:t>
        <a:bodyPr/>
        <a:lstStyle/>
        <a:p>
          <a:endParaRPr lang="en-US"/>
        </a:p>
      </dgm:t>
    </dgm:pt>
    <dgm:pt modelId="{8826B242-F52B-6943-844B-11ED43AAFC54}" type="pres">
      <dgm:prSet presAssocID="{88179102-3D1E-5F44-A6FF-374B33188078}" presName="Name0" presStyleCnt="0">
        <dgm:presLayoutVars>
          <dgm:dir/>
          <dgm:animOne val="branch"/>
          <dgm:animLvl val="lvl"/>
        </dgm:presLayoutVars>
      </dgm:prSet>
      <dgm:spPr/>
    </dgm:pt>
    <dgm:pt modelId="{742C7BD3-AB17-F647-B2F6-15DEA8D8EFEF}" type="pres">
      <dgm:prSet presAssocID="{F2BF86BE-118E-E444-ACA3-7CC0358CAB4B}" presName="chaos" presStyleCnt="0"/>
      <dgm:spPr/>
    </dgm:pt>
    <dgm:pt modelId="{78A1AA10-52E8-CC4A-A1FE-629505F7C3BA}" type="pres">
      <dgm:prSet presAssocID="{F2BF86BE-118E-E444-ACA3-7CC0358CAB4B}" presName="parTx1" presStyleLbl="revTx" presStyleIdx="0" presStyleCnt="7"/>
      <dgm:spPr/>
    </dgm:pt>
    <dgm:pt modelId="{66DFB7DB-4C9A-694C-8708-E4EF7A7BF960}" type="pres">
      <dgm:prSet presAssocID="{F2BF86BE-118E-E444-ACA3-7CC0358CAB4B}" presName="desTx1" presStyleLbl="revTx" presStyleIdx="1" presStyleCnt="7">
        <dgm:presLayoutVars>
          <dgm:bulletEnabled val="1"/>
        </dgm:presLayoutVars>
      </dgm:prSet>
      <dgm:spPr/>
    </dgm:pt>
    <dgm:pt modelId="{68E60159-BFCB-D943-AE11-8705624931D8}" type="pres">
      <dgm:prSet presAssocID="{F2BF86BE-118E-E444-ACA3-7CC0358CAB4B}" presName="c1" presStyleLbl="node1" presStyleIdx="0" presStyleCnt="19"/>
      <dgm:spPr/>
    </dgm:pt>
    <dgm:pt modelId="{5D58E6CF-1702-5445-8614-AB33C387D56B}" type="pres">
      <dgm:prSet presAssocID="{F2BF86BE-118E-E444-ACA3-7CC0358CAB4B}" presName="c2" presStyleLbl="node1" presStyleIdx="1" presStyleCnt="19"/>
      <dgm:spPr/>
    </dgm:pt>
    <dgm:pt modelId="{97CA9F2F-0769-2A4F-845F-64E242273D0E}" type="pres">
      <dgm:prSet presAssocID="{F2BF86BE-118E-E444-ACA3-7CC0358CAB4B}" presName="c3" presStyleLbl="node1" presStyleIdx="2" presStyleCnt="19"/>
      <dgm:spPr/>
    </dgm:pt>
    <dgm:pt modelId="{271564F9-EF80-5542-A970-A4124C6A6C34}" type="pres">
      <dgm:prSet presAssocID="{F2BF86BE-118E-E444-ACA3-7CC0358CAB4B}" presName="c4" presStyleLbl="node1" presStyleIdx="3" presStyleCnt="19"/>
      <dgm:spPr/>
    </dgm:pt>
    <dgm:pt modelId="{C66F28A0-FC07-A34E-85FB-B46F2A353BBC}" type="pres">
      <dgm:prSet presAssocID="{F2BF86BE-118E-E444-ACA3-7CC0358CAB4B}" presName="c5" presStyleLbl="node1" presStyleIdx="4" presStyleCnt="19"/>
      <dgm:spPr/>
    </dgm:pt>
    <dgm:pt modelId="{1DC85EF5-9C9D-5447-BB26-D5E81FB8FB49}" type="pres">
      <dgm:prSet presAssocID="{F2BF86BE-118E-E444-ACA3-7CC0358CAB4B}" presName="c6" presStyleLbl="node1" presStyleIdx="5" presStyleCnt="19"/>
      <dgm:spPr/>
    </dgm:pt>
    <dgm:pt modelId="{58DEAE10-D51F-6446-8E7D-FA7206241DE7}" type="pres">
      <dgm:prSet presAssocID="{F2BF86BE-118E-E444-ACA3-7CC0358CAB4B}" presName="c7" presStyleLbl="node1" presStyleIdx="6" presStyleCnt="19"/>
      <dgm:spPr/>
    </dgm:pt>
    <dgm:pt modelId="{B3CE43B0-8782-7F4F-94C8-F437D8C93DEB}" type="pres">
      <dgm:prSet presAssocID="{F2BF86BE-118E-E444-ACA3-7CC0358CAB4B}" presName="c8" presStyleLbl="node1" presStyleIdx="7" presStyleCnt="19"/>
      <dgm:spPr/>
    </dgm:pt>
    <dgm:pt modelId="{CAF71A09-15E4-C347-8D28-C7085B584D82}" type="pres">
      <dgm:prSet presAssocID="{F2BF86BE-118E-E444-ACA3-7CC0358CAB4B}" presName="c9" presStyleLbl="node1" presStyleIdx="8" presStyleCnt="19"/>
      <dgm:spPr/>
    </dgm:pt>
    <dgm:pt modelId="{F9CF8513-BA9E-A248-849A-13951C34ECC2}" type="pres">
      <dgm:prSet presAssocID="{F2BF86BE-118E-E444-ACA3-7CC0358CAB4B}" presName="c10" presStyleLbl="node1" presStyleIdx="9" presStyleCnt="19"/>
      <dgm:spPr/>
    </dgm:pt>
    <dgm:pt modelId="{52543FA0-DCA7-4944-9975-56E3CF534A3D}" type="pres">
      <dgm:prSet presAssocID="{F2BF86BE-118E-E444-ACA3-7CC0358CAB4B}" presName="c11" presStyleLbl="node1" presStyleIdx="10" presStyleCnt="19"/>
      <dgm:spPr/>
    </dgm:pt>
    <dgm:pt modelId="{A8899AB4-EB3A-7944-AB0B-EBF3486A1130}" type="pres">
      <dgm:prSet presAssocID="{F2BF86BE-118E-E444-ACA3-7CC0358CAB4B}" presName="c12" presStyleLbl="node1" presStyleIdx="11" presStyleCnt="19"/>
      <dgm:spPr/>
    </dgm:pt>
    <dgm:pt modelId="{6BE3346A-EDB2-CD4D-AA9F-3D36E70772CF}" type="pres">
      <dgm:prSet presAssocID="{F2BF86BE-118E-E444-ACA3-7CC0358CAB4B}" presName="c13" presStyleLbl="node1" presStyleIdx="12" presStyleCnt="19"/>
      <dgm:spPr/>
    </dgm:pt>
    <dgm:pt modelId="{7BCCCCE0-8BD8-9B44-AE59-1C26DCA33077}" type="pres">
      <dgm:prSet presAssocID="{F2BF86BE-118E-E444-ACA3-7CC0358CAB4B}" presName="c14" presStyleLbl="node1" presStyleIdx="13" presStyleCnt="19"/>
      <dgm:spPr/>
    </dgm:pt>
    <dgm:pt modelId="{88CFE155-4080-E744-B07A-92F99E313459}" type="pres">
      <dgm:prSet presAssocID="{F2BF86BE-118E-E444-ACA3-7CC0358CAB4B}" presName="c15" presStyleLbl="node1" presStyleIdx="14" presStyleCnt="19"/>
      <dgm:spPr/>
    </dgm:pt>
    <dgm:pt modelId="{3BE991ED-DFD1-9B47-856D-5696F6E8003F}" type="pres">
      <dgm:prSet presAssocID="{F2BF86BE-118E-E444-ACA3-7CC0358CAB4B}" presName="c16" presStyleLbl="node1" presStyleIdx="15" presStyleCnt="19"/>
      <dgm:spPr/>
    </dgm:pt>
    <dgm:pt modelId="{0ECA5C87-67FD-4D4E-B916-4E0D712B7D31}" type="pres">
      <dgm:prSet presAssocID="{F2BF86BE-118E-E444-ACA3-7CC0358CAB4B}" presName="c17" presStyleLbl="node1" presStyleIdx="16" presStyleCnt="19"/>
      <dgm:spPr/>
    </dgm:pt>
    <dgm:pt modelId="{F5E0AAF8-9599-C646-BE9D-B0FD5B90227B}" type="pres">
      <dgm:prSet presAssocID="{F2BF86BE-118E-E444-ACA3-7CC0358CAB4B}" presName="c18" presStyleLbl="node1" presStyleIdx="17" presStyleCnt="19"/>
      <dgm:spPr/>
    </dgm:pt>
    <dgm:pt modelId="{BA21B61C-9D02-3449-9EB2-BDE3C84BD0AE}" type="pres">
      <dgm:prSet presAssocID="{E104A188-ECE2-2E4C-9734-8D06EF74219E}" presName="chevronComposite1" presStyleCnt="0"/>
      <dgm:spPr/>
    </dgm:pt>
    <dgm:pt modelId="{EC156906-F868-5149-878B-638C386DEA31}" type="pres">
      <dgm:prSet presAssocID="{E104A188-ECE2-2E4C-9734-8D06EF74219E}" presName="chevron1" presStyleLbl="sibTrans2D1" presStyleIdx="0" presStyleCnt="3"/>
      <dgm:spPr/>
    </dgm:pt>
    <dgm:pt modelId="{62857DDA-7895-234F-9CE8-A25B1514E130}" type="pres">
      <dgm:prSet presAssocID="{E104A188-ECE2-2E4C-9734-8D06EF74219E}" presName="spChevron1" presStyleCnt="0"/>
      <dgm:spPr/>
    </dgm:pt>
    <dgm:pt modelId="{EE92F185-12B3-8E44-983E-3574E2B83C1E}" type="pres">
      <dgm:prSet presAssocID="{921D1237-75DE-2947-BD3C-F097D6BC89D3}" presName="middle" presStyleCnt="0"/>
      <dgm:spPr/>
    </dgm:pt>
    <dgm:pt modelId="{A2F35578-A81E-4642-AEA4-DFA975555881}" type="pres">
      <dgm:prSet presAssocID="{921D1237-75DE-2947-BD3C-F097D6BC89D3}" presName="parTxMid" presStyleLbl="revTx" presStyleIdx="2" presStyleCnt="7"/>
      <dgm:spPr/>
    </dgm:pt>
    <dgm:pt modelId="{5767A2A5-63F7-4B4D-8980-E3B55D86C4BA}" type="pres">
      <dgm:prSet presAssocID="{921D1237-75DE-2947-BD3C-F097D6BC89D3}" presName="desTxMid" presStyleLbl="revTx" presStyleIdx="3" presStyleCnt="7">
        <dgm:presLayoutVars>
          <dgm:bulletEnabled val="1"/>
        </dgm:presLayoutVars>
      </dgm:prSet>
      <dgm:spPr/>
    </dgm:pt>
    <dgm:pt modelId="{3B004B4F-0B17-3F42-90BB-56917A3576A1}" type="pres">
      <dgm:prSet presAssocID="{921D1237-75DE-2947-BD3C-F097D6BC89D3}" presName="spMid" presStyleCnt="0"/>
      <dgm:spPr/>
    </dgm:pt>
    <dgm:pt modelId="{78821716-619D-CB4F-BD70-48A33506FC2D}" type="pres">
      <dgm:prSet presAssocID="{10C63CAF-DE71-DA4B-B64D-8CB6DF915081}" presName="chevronComposite1" presStyleCnt="0"/>
      <dgm:spPr/>
    </dgm:pt>
    <dgm:pt modelId="{3A66D0FD-FE09-684E-8C2F-1377A38C224C}" type="pres">
      <dgm:prSet presAssocID="{10C63CAF-DE71-DA4B-B64D-8CB6DF915081}" presName="chevron1" presStyleLbl="sibTrans2D1" presStyleIdx="1" presStyleCnt="3"/>
      <dgm:spPr/>
    </dgm:pt>
    <dgm:pt modelId="{C5D03778-6DD4-1445-8673-194317874068}" type="pres">
      <dgm:prSet presAssocID="{10C63CAF-DE71-DA4B-B64D-8CB6DF915081}" presName="spChevron1" presStyleCnt="0"/>
      <dgm:spPr/>
    </dgm:pt>
    <dgm:pt modelId="{F86CD3BA-1B56-8142-B0B1-ABB4236C91FE}" type="pres">
      <dgm:prSet presAssocID="{2196C7BC-D026-0C45-9446-F8FD51991911}" presName="middle" presStyleCnt="0"/>
      <dgm:spPr/>
    </dgm:pt>
    <dgm:pt modelId="{096677FD-CCC8-5440-9183-361D25A60535}" type="pres">
      <dgm:prSet presAssocID="{2196C7BC-D026-0C45-9446-F8FD51991911}" presName="parTxMid" presStyleLbl="revTx" presStyleIdx="4" presStyleCnt="7"/>
      <dgm:spPr/>
    </dgm:pt>
    <dgm:pt modelId="{B56B985F-F7CC-1E42-BAE8-4FB92576AC9B}" type="pres">
      <dgm:prSet presAssocID="{2196C7BC-D026-0C45-9446-F8FD51991911}" presName="desTxMid" presStyleLbl="revTx" presStyleIdx="5" presStyleCnt="7">
        <dgm:presLayoutVars>
          <dgm:bulletEnabled val="1"/>
        </dgm:presLayoutVars>
      </dgm:prSet>
      <dgm:spPr/>
    </dgm:pt>
    <dgm:pt modelId="{B2BA169C-F849-5F49-9CFB-6C3D8B597BC9}" type="pres">
      <dgm:prSet presAssocID="{2196C7BC-D026-0C45-9446-F8FD51991911}" presName="spMid" presStyleCnt="0"/>
      <dgm:spPr/>
    </dgm:pt>
    <dgm:pt modelId="{0C24DBD4-46C2-394F-98B9-CB17CDEF931E}" type="pres">
      <dgm:prSet presAssocID="{D1650246-493C-3142-AD5C-0B715563FB5C}" presName="chevronComposite1" presStyleCnt="0"/>
      <dgm:spPr/>
    </dgm:pt>
    <dgm:pt modelId="{43D81EB6-066A-B042-BB4C-96F0372A7E74}" type="pres">
      <dgm:prSet presAssocID="{D1650246-493C-3142-AD5C-0B715563FB5C}" presName="chevron1" presStyleLbl="sibTrans2D1" presStyleIdx="2" presStyleCnt="3"/>
      <dgm:spPr/>
    </dgm:pt>
    <dgm:pt modelId="{F12F8166-D355-D349-876E-9EAEF880A151}" type="pres">
      <dgm:prSet presAssocID="{D1650246-493C-3142-AD5C-0B715563FB5C}" presName="spChevron1" presStyleCnt="0"/>
      <dgm:spPr/>
    </dgm:pt>
    <dgm:pt modelId="{E9A8A253-FB83-5D4C-BCCA-3372E88561E3}" type="pres">
      <dgm:prSet presAssocID="{3BEA3BC3-4AA2-E64B-A621-52D04F4BCB57}" presName="last" presStyleCnt="0"/>
      <dgm:spPr/>
    </dgm:pt>
    <dgm:pt modelId="{8487A1BC-D8FE-0943-B1C7-0BA68EC93706}" type="pres">
      <dgm:prSet presAssocID="{3BEA3BC3-4AA2-E64B-A621-52D04F4BCB57}" presName="circleTx" presStyleLbl="node1" presStyleIdx="18" presStyleCnt="19"/>
      <dgm:spPr/>
    </dgm:pt>
    <dgm:pt modelId="{76DFA831-C1F4-604F-9A4E-A04B23FABC59}" type="pres">
      <dgm:prSet presAssocID="{3BEA3BC3-4AA2-E64B-A621-52D04F4BCB57}" presName="desTxN" presStyleLbl="revTx" presStyleIdx="6" presStyleCnt="7">
        <dgm:presLayoutVars>
          <dgm:bulletEnabled val="1"/>
        </dgm:presLayoutVars>
      </dgm:prSet>
      <dgm:spPr/>
    </dgm:pt>
    <dgm:pt modelId="{3DA097F2-A0D9-4C4D-BA1A-D6AF4B89DB13}" type="pres">
      <dgm:prSet presAssocID="{3BEA3BC3-4AA2-E64B-A621-52D04F4BCB57}" presName="spN" presStyleCnt="0"/>
      <dgm:spPr/>
    </dgm:pt>
  </dgm:ptLst>
  <dgm:cxnLst>
    <dgm:cxn modelId="{DD592521-A756-0349-AA0B-E32946DB0DCC}" type="presOf" srcId="{7381B761-A8D3-BE4B-B5B8-F8267106B232}" destId="{66DFB7DB-4C9A-694C-8708-E4EF7A7BF960}" srcOrd="0" destOrd="0" presId="urn:microsoft.com/office/officeart/2009/3/layout/RandomtoResultProcess"/>
    <dgm:cxn modelId="{83246F22-0B1C-8B48-8697-24E734C373F9}" srcId="{3BEA3BC3-4AA2-E64B-A621-52D04F4BCB57}" destId="{01DAE264-FE22-0F4E-9794-C082F9FBC11B}" srcOrd="2" destOrd="0" parTransId="{11D2E1F6-C4C1-D543-B7FC-2CD9EBF3A8A1}" sibTransId="{DD797BB0-2866-E645-9EEF-269EF617C5F5}"/>
    <dgm:cxn modelId="{FB264C28-A612-FF45-80A0-AA2EFFC0ED4C}" type="presOf" srcId="{6D6707D0-7FFA-7640-851D-6BC8B9AC86FA}" destId="{66DFB7DB-4C9A-694C-8708-E4EF7A7BF960}" srcOrd="0" destOrd="1" presId="urn:microsoft.com/office/officeart/2009/3/layout/RandomtoResultProcess"/>
    <dgm:cxn modelId="{24155228-807D-BC4F-9903-BE78CA33C353}" type="presOf" srcId="{F2BF86BE-118E-E444-ACA3-7CC0358CAB4B}" destId="{78A1AA10-52E8-CC4A-A1FE-629505F7C3BA}" srcOrd="0" destOrd="0" presId="urn:microsoft.com/office/officeart/2009/3/layout/RandomtoResultProcess"/>
    <dgm:cxn modelId="{08C8B72B-0E98-D84E-9B0D-55B7DF34A133}" srcId="{3BEA3BC3-4AA2-E64B-A621-52D04F4BCB57}" destId="{850A6B62-D0A6-DB48-8978-EAAD35AB4360}" srcOrd="3" destOrd="0" parTransId="{07634434-1D70-CE4E-AA56-5C7318D024E7}" sibTransId="{BA44C9F4-C92A-9147-B323-C8DF753F84B7}"/>
    <dgm:cxn modelId="{9462C62C-CEDC-2E47-B588-525CECD6999B}" srcId="{F2BF86BE-118E-E444-ACA3-7CC0358CAB4B}" destId="{7381B761-A8D3-BE4B-B5B8-F8267106B232}" srcOrd="0" destOrd="0" parTransId="{489EA38D-A3B7-E44D-88B0-9F6FBD22BBEB}" sibTransId="{E32B5933-879D-A545-A5D3-1A5122464A39}"/>
    <dgm:cxn modelId="{0264C92C-7143-704A-BDEF-7E2996648404}" srcId="{88179102-3D1E-5F44-A6FF-374B33188078}" destId="{2196C7BC-D026-0C45-9446-F8FD51991911}" srcOrd="2" destOrd="0" parTransId="{8DBFE388-3B27-CC46-AC93-53A68D2FAB81}" sibTransId="{D1650246-493C-3142-AD5C-0B715563FB5C}"/>
    <dgm:cxn modelId="{7839E838-0E73-9E46-A2A6-161F2A5587EF}" srcId="{2196C7BC-D026-0C45-9446-F8FD51991911}" destId="{FD862BF6-A921-394A-8673-8383BF1DADB1}" srcOrd="2" destOrd="0" parTransId="{36429F29-925D-3B40-AEE3-FABD1854CD35}" sibTransId="{58465984-A558-514C-8692-C2D3A9013776}"/>
    <dgm:cxn modelId="{F27A3650-8C98-644E-8DFA-278931D46391}" srcId="{2196C7BC-D026-0C45-9446-F8FD51991911}" destId="{F693E40D-8C25-1C4E-A6FC-8275041D1D64}" srcOrd="0" destOrd="0" parTransId="{5FF9F731-A5E2-CF44-B1EC-3E7260935AEC}" sibTransId="{FE0A1337-6102-B448-90F6-269F21B7205E}"/>
    <dgm:cxn modelId="{E6B4BC51-F10F-BB49-90C5-04433C1B27F9}" type="presOf" srcId="{CD1354ED-86DF-7A48-8A63-58F8F8A815CD}" destId="{76DFA831-C1F4-604F-9A4E-A04B23FABC59}" srcOrd="0" destOrd="1" presId="urn:microsoft.com/office/officeart/2009/3/layout/RandomtoResultProcess"/>
    <dgm:cxn modelId="{12826E54-2603-9B4A-BE0A-DE688E747AD4}" srcId="{88179102-3D1E-5F44-A6FF-374B33188078}" destId="{F2BF86BE-118E-E444-ACA3-7CC0358CAB4B}" srcOrd="0" destOrd="0" parTransId="{10911F10-10DB-154A-BC49-5A8832EC42DD}" sibTransId="{E104A188-ECE2-2E4C-9734-8D06EF74219E}"/>
    <dgm:cxn modelId="{C78E4C57-7B14-0F4F-A7BA-69B1B762DB2E}" type="presOf" srcId="{CD3149B0-A8AE-EC45-A79F-46D45E1D615A}" destId="{B56B985F-F7CC-1E42-BAE8-4FB92576AC9B}" srcOrd="0" destOrd="1" presId="urn:microsoft.com/office/officeart/2009/3/layout/RandomtoResultProcess"/>
    <dgm:cxn modelId="{F0A64877-73EC-214A-A8C9-E6D3130B8921}" type="presOf" srcId="{850A6B62-D0A6-DB48-8978-EAAD35AB4360}" destId="{76DFA831-C1F4-604F-9A4E-A04B23FABC59}" srcOrd="0" destOrd="3" presId="urn:microsoft.com/office/officeart/2009/3/layout/RandomtoResultProcess"/>
    <dgm:cxn modelId="{7991507A-54F7-1843-B8FC-7BCB9B362DC7}" type="presOf" srcId="{B796737F-29E8-BD4F-9152-9C7C8D43EA84}" destId="{76DFA831-C1F4-604F-9A4E-A04B23FABC59}" srcOrd="0" destOrd="0" presId="urn:microsoft.com/office/officeart/2009/3/layout/RandomtoResultProcess"/>
    <dgm:cxn modelId="{EC130A7C-DDBC-E946-8F19-64186C3A91E4}" srcId="{921D1237-75DE-2947-BD3C-F097D6BC89D3}" destId="{8E599FF5-83B3-2245-84FF-EB1AD460BDA5}" srcOrd="1" destOrd="0" parTransId="{5E8C5A3B-C51E-9940-8532-A4A25441A26D}" sibTransId="{766A5C0D-7D1D-4742-87F9-0CD459CB729A}"/>
    <dgm:cxn modelId="{4CB0487D-880F-2641-95B7-E0746D19C566}" type="presOf" srcId="{921D1237-75DE-2947-BD3C-F097D6BC89D3}" destId="{A2F35578-A81E-4642-AEA4-DFA975555881}" srcOrd="0" destOrd="0" presId="urn:microsoft.com/office/officeart/2009/3/layout/RandomtoResultProcess"/>
    <dgm:cxn modelId="{8353BD87-6932-F44F-8E28-335CD4FC4955}" type="presOf" srcId="{01DAE264-FE22-0F4E-9794-C082F9FBC11B}" destId="{76DFA831-C1F4-604F-9A4E-A04B23FABC59}" srcOrd="0" destOrd="2" presId="urn:microsoft.com/office/officeart/2009/3/layout/RandomtoResultProcess"/>
    <dgm:cxn modelId="{83FF6296-2BBE-B442-B079-0A7C8F93CC53}" type="presOf" srcId="{3BEA3BC3-4AA2-E64B-A621-52D04F4BCB57}" destId="{8487A1BC-D8FE-0943-B1C7-0BA68EC93706}" srcOrd="0" destOrd="0" presId="urn:microsoft.com/office/officeart/2009/3/layout/RandomtoResultProcess"/>
    <dgm:cxn modelId="{EE090699-9936-9141-AAED-3389C5531722}" srcId="{3BEA3BC3-4AA2-E64B-A621-52D04F4BCB57}" destId="{CD1354ED-86DF-7A48-8A63-58F8F8A815CD}" srcOrd="1" destOrd="0" parTransId="{6474B9EC-2719-A04B-83D3-34B2F5A57C68}" sibTransId="{EF5716AB-277C-E64E-9E5F-D8C69140E7FB}"/>
    <dgm:cxn modelId="{F4400E99-DBAD-2A4D-9F37-1B2307746773}" type="presOf" srcId="{2196C7BC-D026-0C45-9446-F8FD51991911}" destId="{096677FD-CCC8-5440-9183-361D25A60535}" srcOrd="0" destOrd="0" presId="urn:microsoft.com/office/officeart/2009/3/layout/RandomtoResultProcess"/>
    <dgm:cxn modelId="{F221F79E-AFA8-5D46-AD69-7D454370B774}" srcId="{921D1237-75DE-2947-BD3C-F097D6BC89D3}" destId="{5D03A134-9BD4-234C-9989-82DF2F02FEFC}" srcOrd="0" destOrd="0" parTransId="{EFB53BD3-F5E5-F840-9816-4448BE821FF2}" sibTransId="{7942585F-45E9-9F49-883E-71E424786695}"/>
    <dgm:cxn modelId="{28E9689F-0D85-7D42-9DE4-C2E2B7BE04AD}" type="presOf" srcId="{FD862BF6-A921-394A-8673-8383BF1DADB1}" destId="{B56B985F-F7CC-1E42-BAE8-4FB92576AC9B}" srcOrd="0" destOrd="2" presId="urn:microsoft.com/office/officeart/2009/3/layout/RandomtoResultProcess"/>
    <dgm:cxn modelId="{1B428EA4-8268-284B-AAD6-FFC2AE07DC69}" srcId="{3BEA3BC3-4AA2-E64B-A621-52D04F4BCB57}" destId="{B796737F-29E8-BD4F-9152-9C7C8D43EA84}" srcOrd="0" destOrd="0" parTransId="{12A7572A-F86D-0A4B-8A0B-3000F488FE52}" sibTransId="{D3DFE5FE-D941-294E-99F3-EFDA77A81ADE}"/>
    <dgm:cxn modelId="{A858DAA9-822F-9642-8B00-BA53D3B207E5}" type="presOf" srcId="{26D68DC2-6702-1A4B-8322-AC35E4FA1F9B}" destId="{B56B985F-F7CC-1E42-BAE8-4FB92576AC9B}" srcOrd="0" destOrd="3" presId="urn:microsoft.com/office/officeart/2009/3/layout/RandomtoResultProcess"/>
    <dgm:cxn modelId="{808ED5AB-8D8C-454F-AF74-9FCEBD06E62F}" type="presOf" srcId="{5D03A134-9BD4-234C-9989-82DF2F02FEFC}" destId="{5767A2A5-63F7-4B4D-8980-E3B55D86C4BA}" srcOrd="0" destOrd="0" presId="urn:microsoft.com/office/officeart/2009/3/layout/RandomtoResultProcess"/>
    <dgm:cxn modelId="{D0BA05C0-BE63-7546-91D4-DD4F2C45CD2B}" srcId="{88179102-3D1E-5F44-A6FF-374B33188078}" destId="{921D1237-75DE-2947-BD3C-F097D6BC89D3}" srcOrd="1" destOrd="0" parTransId="{30CCB431-6987-8946-8867-FD1D6099ECA8}" sibTransId="{10C63CAF-DE71-DA4B-B64D-8CB6DF915081}"/>
    <dgm:cxn modelId="{F41FF8CA-716A-044C-96DB-00C3C17418E2}" srcId="{2196C7BC-D026-0C45-9446-F8FD51991911}" destId="{26D68DC2-6702-1A4B-8322-AC35E4FA1F9B}" srcOrd="3" destOrd="0" parTransId="{7602AEBE-7F89-3E48-B181-1F42BFDBF154}" sibTransId="{932E850C-A49E-7049-839E-CAAFBF94B99F}"/>
    <dgm:cxn modelId="{CFEF8CCD-ED77-2145-99B2-2F1E4B43D8E7}" srcId="{F2BF86BE-118E-E444-ACA3-7CC0358CAB4B}" destId="{6D6707D0-7FFA-7640-851D-6BC8B9AC86FA}" srcOrd="1" destOrd="0" parTransId="{8B3C1295-3A56-1940-A8B1-2191A899D15E}" sibTransId="{4E973899-01C8-934A-AD15-D4DD27545337}"/>
    <dgm:cxn modelId="{904DFBD7-746D-D84D-A3F5-13055F8D89EF}" type="presOf" srcId="{88179102-3D1E-5F44-A6FF-374B33188078}" destId="{8826B242-F52B-6943-844B-11ED43AAFC54}" srcOrd="0" destOrd="0" presId="urn:microsoft.com/office/officeart/2009/3/layout/RandomtoResultProcess"/>
    <dgm:cxn modelId="{E05D58D8-2761-8D43-A504-349047F63E7B}" srcId="{2196C7BC-D026-0C45-9446-F8FD51991911}" destId="{CD3149B0-A8AE-EC45-A79F-46D45E1D615A}" srcOrd="1" destOrd="0" parTransId="{757FFA79-D151-8E4E-9E9B-CF28279B3E02}" sibTransId="{7F634E2C-9790-4F47-BD30-290C8BA06760}"/>
    <dgm:cxn modelId="{6ABEAFEB-1016-F24B-9BF2-7780EBAD3666}" srcId="{88179102-3D1E-5F44-A6FF-374B33188078}" destId="{3BEA3BC3-4AA2-E64B-A621-52D04F4BCB57}" srcOrd="3" destOrd="0" parTransId="{0E188974-5CEE-6348-9359-D60EFE5DA2F8}" sibTransId="{54CA478C-06C8-874E-A9E7-E92282EBB3CF}"/>
    <dgm:cxn modelId="{8D1BCFF2-6D85-2249-AA9E-BF89626B8107}" type="presOf" srcId="{F693E40D-8C25-1C4E-A6FC-8275041D1D64}" destId="{B56B985F-F7CC-1E42-BAE8-4FB92576AC9B}" srcOrd="0" destOrd="0" presId="urn:microsoft.com/office/officeart/2009/3/layout/RandomtoResultProcess"/>
    <dgm:cxn modelId="{C9F362FF-9F11-D34C-A550-631F39F37B70}" type="presOf" srcId="{8E599FF5-83B3-2245-84FF-EB1AD460BDA5}" destId="{5767A2A5-63F7-4B4D-8980-E3B55D86C4BA}" srcOrd="0" destOrd="1" presId="urn:microsoft.com/office/officeart/2009/3/layout/RandomtoResultProcess"/>
    <dgm:cxn modelId="{89559A1A-8D5B-2943-A821-4626B7E49217}" type="presParOf" srcId="{8826B242-F52B-6943-844B-11ED43AAFC54}" destId="{742C7BD3-AB17-F647-B2F6-15DEA8D8EFEF}" srcOrd="0" destOrd="0" presId="urn:microsoft.com/office/officeart/2009/3/layout/RandomtoResultProcess"/>
    <dgm:cxn modelId="{E03E9121-574C-344A-97DA-8F40E94DD5BB}" type="presParOf" srcId="{742C7BD3-AB17-F647-B2F6-15DEA8D8EFEF}" destId="{78A1AA10-52E8-CC4A-A1FE-629505F7C3BA}" srcOrd="0" destOrd="0" presId="urn:microsoft.com/office/officeart/2009/3/layout/RandomtoResultProcess"/>
    <dgm:cxn modelId="{CC3C7EDE-5948-A342-85C7-D97D12416067}" type="presParOf" srcId="{742C7BD3-AB17-F647-B2F6-15DEA8D8EFEF}" destId="{66DFB7DB-4C9A-694C-8708-E4EF7A7BF960}" srcOrd="1" destOrd="0" presId="urn:microsoft.com/office/officeart/2009/3/layout/RandomtoResultProcess"/>
    <dgm:cxn modelId="{174454FD-A1BF-FC40-A964-95963DA8A6A9}" type="presParOf" srcId="{742C7BD3-AB17-F647-B2F6-15DEA8D8EFEF}" destId="{68E60159-BFCB-D943-AE11-8705624931D8}" srcOrd="2" destOrd="0" presId="urn:microsoft.com/office/officeart/2009/3/layout/RandomtoResultProcess"/>
    <dgm:cxn modelId="{EE0D18BF-4E70-384E-95A1-B0C9CDC51AC2}" type="presParOf" srcId="{742C7BD3-AB17-F647-B2F6-15DEA8D8EFEF}" destId="{5D58E6CF-1702-5445-8614-AB33C387D56B}" srcOrd="3" destOrd="0" presId="urn:microsoft.com/office/officeart/2009/3/layout/RandomtoResultProcess"/>
    <dgm:cxn modelId="{7B860D7B-03A1-1B4D-BB74-00EFE8468605}" type="presParOf" srcId="{742C7BD3-AB17-F647-B2F6-15DEA8D8EFEF}" destId="{97CA9F2F-0769-2A4F-845F-64E242273D0E}" srcOrd="4" destOrd="0" presId="urn:microsoft.com/office/officeart/2009/3/layout/RandomtoResultProcess"/>
    <dgm:cxn modelId="{3F027310-3C89-3544-A390-C599B4F3E157}" type="presParOf" srcId="{742C7BD3-AB17-F647-B2F6-15DEA8D8EFEF}" destId="{271564F9-EF80-5542-A970-A4124C6A6C34}" srcOrd="5" destOrd="0" presId="urn:microsoft.com/office/officeart/2009/3/layout/RandomtoResultProcess"/>
    <dgm:cxn modelId="{A94EA0C8-DE2E-094B-AC97-837D5F323819}" type="presParOf" srcId="{742C7BD3-AB17-F647-B2F6-15DEA8D8EFEF}" destId="{C66F28A0-FC07-A34E-85FB-B46F2A353BBC}" srcOrd="6" destOrd="0" presId="urn:microsoft.com/office/officeart/2009/3/layout/RandomtoResultProcess"/>
    <dgm:cxn modelId="{C7BD0ABC-A6EF-034B-8D8F-F903618B750E}" type="presParOf" srcId="{742C7BD3-AB17-F647-B2F6-15DEA8D8EFEF}" destId="{1DC85EF5-9C9D-5447-BB26-D5E81FB8FB49}" srcOrd="7" destOrd="0" presId="urn:microsoft.com/office/officeart/2009/3/layout/RandomtoResultProcess"/>
    <dgm:cxn modelId="{0D32AB49-6F04-6E41-9594-604854626297}" type="presParOf" srcId="{742C7BD3-AB17-F647-B2F6-15DEA8D8EFEF}" destId="{58DEAE10-D51F-6446-8E7D-FA7206241DE7}" srcOrd="8" destOrd="0" presId="urn:microsoft.com/office/officeart/2009/3/layout/RandomtoResultProcess"/>
    <dgm:cxn modelId="{C35C8B50-E805-9047-B023-ABCE7A22FE39}" type="presParOf" srcId="{742C7BD3-AB17-F647-B2F6-15DEA8D8EFEF}" destId="{B3CE43B0-8782-7F4F-94C8-F437D8C93DEB}" srcOrd="9" destOrd="0" presId="urn:microsoft.com/office/officeart/2009/3/layout/RandomtoResultProcess"/>
    <dgm:cxn modelId="{44BB0147-7E04-5048-98FC-4510899CAED0}" type="presParOf" srcId="{742C7BD3-AB17-F647-B2F6-15DEA8D8EFEF}" destId="{CAF71A09-15E4-C347-8D28-C7085B584D82}" srcOrd="10" destOrd="0" presId="urn:microsoft.com/office/officeart/2009/3/layout/RandomtoResultProcess"/>
    <dgm:cxn modelId="{33824AFB-C664-D541-A21D-846DA3C0C60B}" type="presParOf" srcId="{742C7BD3-AB17-F647-B2F6-15DEA8D8EFEF}" destId="{F9CF8513-BA9E-A248-849A-13951C34ECC2}" srcOrd="11" destOrd="0" presId="urn:microsoft.com/office/officeart/2009/3/layout/RandomtoResultProcess"/>
    <dgm:cxn modelId="{1126CA4E-6B8D-D847-8455-706CA0DDFCFC}" type="presParOf" srcId="{742C7BD3-AB17-F647-B2F6-15DEA8D8EFEF}" destId="{52543FA0-DCA7-4944-9975-56E3CF534A3D}" srcOrd="12" destOrd="0" presId="urn:microsoft.com/office/officeart/2009/3/layout/RandomtoResultProcess"/>
    <dgm:cxn modelId="{C110A636-4D04-CA4D-98C2-5351CFB1C5EA}" type="presParOf" srcId="{742C7BD3-AB17-F647-B2F6-15DEA8D8EFEF}" destId="{A8899AB4-EB3A-7944-AB0B-EBF3486A1130}" srcOrd="13" destOrd="0" presId="urn:microsoft.com/office/officeart/2009/3/layout/RandomtoResultProcess"/>
    <dgm:cxn modelId="{86C40872-6D09-C640-84AB-986FEC4133FE}" type="presParOf" srcId="{742C7BD3-AB17-F647-B2F6-15DEA8D8EFEF}" destId="{6BE3346A-EDB2-CD4D-AA9F-3D36E70772CF}" srcOrd="14" destOrd="0" presId="urn:microsoft.com/office/officeart/2009/3/layout/RandomtoResultProcess"/>
    <dgm:cxn modelId="{EB357B65-7C80-474C-B9D5-EFFB83B0A537}" type="presParOf" srcId="{742C7BD3-AB17-F647-B2F6-15DEA8D8EFEF}" destId="{7BCCCCE0-8BD8-9B44-AE59-1C26DCA33077}" srcOrd="15" destOrd="0" presId="urn:microsoft.com/office/officeart/2009/3/layout/RandomtoResultProcess"/>
    <dgm:cxn modelId="{AE87C2E3-6884-FC49-ADB6-32A411DB833A}" type="presParOf" srcId="{742C7BD3-AB17-F647-B2F6-15DEA8D8EFEF}" destId="{88CFE155-4080-E744-B07A-92F99E313459}" srcOrd="16" destOrd="0" presId="urn:microsoft.com/office/officeart/2009/3/layout/RandomtoResultProcess"/>
    <dgm:cxn modelId="{25CD45A2-5C90-0B4F-91BC-BC7900883DA4}" type="presParOf" srcId="{742C7BD3-AB17-F647-B2F6-15DEA8D8EFEF}" destId="{3BE991ED-DFD1-9B47-856D-5696F6E8003F}" srcOrd="17" destOrd="0" presId="urn:microsoft.com/office/officeart/2009/3/layout/RandomtoResultProcess"/>
    <dgm:cxn modelId="{ECA861A0-3A1B-A74A-9761-43BABE2186D6}" type="presParOf" srcId="{742C7BD3-AB17-F647-B2F6-15DEA8D8EFEF}" destId="{0ECA5C87-67FD-4D4E-B916-4E0D712B7D31}" srcOrd="18" destOrd="0" presId="urn:microsoft.com/office/officeart/2009/3/layout/RandomtoResultProcess"/>
    <dgm:cxn modelId="{C28C5983-8DA0-5A42-9C0B-51336F30486E}" type="presParOf" srcId="{742C7BD3-AB17-F647-B2F6-15DEA8D8EFEF}" destId="{F5E0AAF8-9599-C646-BE9D-B0FD5B90227B}" srcOrd="19" destOrd="0" presId="urn:microsoft.com/office/officeart/2009/3/layout/RandomtoResultProcess"/>
    <dgm:cxn modelId="{351033F2-E055-164E-93D9-9FB706954122}" type="presParOf" srcId="{8826B242-F52B-6943-844B-11ED43AAFC54}" destId="{BA21B61C-9D02-3449-9EB2-BDE3C84BD0AE}" srcOrd="1" destOrd="0" presId="urn:microsoft.com/office/officeart/2009/3/layout/RandomtoResultProcess"/>
    <dgm:cxn modelId="{2479D190-757C-9248-AD4C-8336CF526674}" type="presParOf" srcId="{BA21B61C-9D02-3449-9EB2-BDE3C84BD0AE}" destId="{EC156906-F868-5149-878B-638C386DEA31}" srcOrd="0" destOrd="0" presId="urn:microsoft.com/office/officeart/2009/3/layout/RandomtoResultProcess"/>
    <dgm:cxn modelId="{BC265B51-88FB-2B4D-9AC3-72D3D40FE770}" type="presParOf" srcId="{BA21B61C-9D02-3449-9EB2-BDE3C84BD0AE}" destId="{62857DDA-7895-234F-9CE8-A25B1514E130}" srcOrd="1" destOrd="0" presId="urn:microsoft.com/office/officeart/2009/3/layout/RandomtoResultProcess"/>
    <dgm:cxn modelId="{DF9C3698-656E-554D-AF7F-42F756D30079}" type="presParOf" srcId="{8826B242-F52B-6943-844B-11ED43AAFC54}" destId="{EE92F185-12B3-8E44-983E-3574E2B83C1E}" srcOrd="2" destOrd="0" presId="urn:microsoft.com/office/officeart/2009/3/layout/RandomtoResultProcess"/>
    <dgm:cxn modelId="{D411D20D-C6F6-8D47-BF91-FCEF729CFC33}" type="presParOf" srcId="{EE92F185-12B3-8E44-983E-3574E2B83C1E}" destId="{A2F35578-A81E-4642-AEA4-DFA975555881}" srcOrd="0" destOrd="0" presId="urn:microsoft.com/office/officeart/2009/3/layout/RandomtoResultProcess"/>
    <dgm:cxn modelId="{4305818A-F136-9C4E-9D71-9938D0B73176}" type="presParOf" srcId="{EE92F185-12B3-8E44-983E-3574E2B83C1E}" destId="{5767A2A5-63F7-4B4D-8980-E3B55D86C4BA}" srcOrd="1" destOrd="0" presId="urn:microsoft.com/office/officeart/2009/3/layout/RandomtoResultProcess"/>
    <dgm:cxn modelId="{23321782-2301-6249-8BA3-E86823A290AF}" type="presParOf" srcId="{EE92F185-12B3-8E44-983E-3574E2B83C1E}" destId="{3B004B4F-0B17-3F42-90BB-56917A3576A1}" srcOrd="2" destOrd="0" presId="urn:microsoft.com/office/officeart/2009/3/layout/RandomtoResultProcess"/>
    <dgm:cxn modelId="{0D1602E3-1541-BA4A-976D-52780EBB1769}" type="presParOf" srcId="{8826B242-F52B-6943-844B-11ED43AAFC54}" destId="{78821716-619D-CB4F-BD70-48A33506FC2D}" srcOrd="3" destOrd="0" presId="urn:microsoft.com/office/officeart/2009/3/layout/RandomtoResultProcess"/>
    <dgm:cxn modelId="{EFDD9974-AA6B-6E42-BD09-15525261FA07}" type="presParOf" srcId="{78821716-619D-CB4F-BD70-48A33506FC2D}" destId="{3A66D0FD-FE09-684E-8C2F-1377A38C224C}" srcOrd="0" destOrd="0" presId="urn:microsoft.com/office/officeart/2009/3/layout/RandomtoResultProcess"/>
    <dgm:cxn modelId="{925C825F-E72F-7845-9F80-938E2BEF8E9B}" type="presParOf" srcId="{78821716-619D-CB4F-BD70-48A33506FC2D}" destId="{C5D03778-6DD4-1445-8673-194317874068}" srcOrd="1" destOrd="0" presId="urn:microsoft.com/office/officeart/2009/3/layout/RandomtoResultProcess"/>
    <dgm:cxn modelId="{5FBEDE10-9FC3-2C4C-B6CF-DF690A793903}" type="presParOf" srcId="{8826B242-F52B-6943-844B-11ED43AAFC54}" destId="{F86CD3BA-1B56-8142-B0B1-ABB4236C91FE}" srcOrd="4" destOrd="0" presId="urn:microsoft.com/office/officeart/2009/3/layout/RandomtoResultProcess"/>
    <dgm:cxn modelId="{99AF392D-C3F0-444A-9F8B-4D090EB0F04F}" type="presParOf" srcId="{F86CD3BA-1B56-8142-B0B1-ABB4236C91FE}" destId="{096677FD-CCC8-5440-9183-361D25A60535}" srcOrd="0" destOrd="0" presId="urn:microsoft.com/office/officeart/2009/3/layout/RandomtoResultProcess"/>
    <dgm:cxn modelId="{DDF94385-B375-6442-9E71-39CE286753BD}" type="presParOf" srcId="{F86CD3BA-1B56-8142-B0B1-ABB4236C91FE}" destId="{B56B985F-F7CC-1E42-BAE8-4FB92576AC9B}" srcOrd="1" destOrd="0" presId="urn:microsoft.com/office/officeart/2009/3/layout/RandomtoResultProcess"/>
    <dgm:cxn modelId="{47F7FEF8-3C93-7846-9EDE-D1AF0E4069DF}" type="presParOf" srcId="{F86CD3BA-1B56-8142-B0B1-ABB4236C91FE}" destId="{B2BA169C-F849-5F49-9CFB-6C3D8B597BC9}" srcOrd="2" destOrd="0" presId="urn:microsoft.com/office/officeart/2009/3/layout/RandomtoResultProcess"/>
    <dgm:cxn modelId="{DAF5A659-73B3-1146-9ED0-E16213C9C454}" type="presParOf" srcId="{8826B242-F52B-6943-844B-11ED43AAFC54}" destId="{0C24DBD4-46C2-394F-98B9-CB17CDEF931E}" srcOrd="5" destOrd="0" presId="urn:microsoft.com/office/officeart/2009/3/layout/RandomtoResultProcess"/>
    <dgm:cxn modelId="{DF287551-B1BA-9A44-AA06-A8E32AD9A1D8}" type="presParOf" srcId="{0C24DBD4-46C2-394F-98B9-CB17CDEF931E}" destId="{43D81EB6-066A-B042-BB4C-96F0372A7E74}" srcOrd="0" destOrd="0" presId="urn:microsoft.com/office/officeart/2009/3/layout/RandomtoResultProcess"/>
    <dgm:cxn modelId="{AD50DF55-83BF-BA47-BC7A-EADB1F937CCE}" type="presParOf" srcId="{0C24DBD4-46C2-394F-98B9-CB17CDEF931E}" destId="{F12F8166-D355-D349-876E-9EAEF880A151}" srcOrd="1" destOrd="0" presId="urn:microsoft.com/office/officeart/2009/3/layout/RandomtoResultProcess"/>
    <dgm:cxn modelId="{062B9EAF-685E-944E-8B45-FCCC1E75FD2A}" type="presParOf" srcId="{8826B242-F52B-6943-844B-11ED43AAFC54}" destId="{E9A8A253-FB83-5D4C-BCCA-3372E88561E3}" srcOrd="6" destOrd="0" presId="urn:microsoft.com/office/officeart/2009/3/layout/RandomtoResultProcess"/>
    <dgm:cxn modelId="{44CC9DAD-556A-BB4C-BEAD-BCC48C9C9CD8}" type="presParOf" srcId="{E9A8A253-FB83-5D4C-BCCA-3372E88561E3}" destId="{8487A1BC-D8FE-0943-B1C7-0BA68EC93706}" srcOrd="0" destOrd="0" presId="urn:microsoft.com/office/officeart/2009/3/layout/RandomtoResultProcess"/>
    <dgm:cxn modelId="{BB9F1D00-1222-3C44-A6B3-C78949281CC4}" type="presParOf" srcId="{E9A8A253-FB83-5D4C-BCCA-3372E88561E3}" destId="{76DFA831-C1F4-604F-9A4E-A04B23FABC59}" srcOrd="1" destOrd="0" presId="urn:microsoft.com/office/officeart/2009/3/layout/RandomtoResultProcess"/>
    <dgm:cxn modelId="{25E2D801-AE2A-3645-BB20-20FB1FB5DC65}" type="presParOf" srcId="{E9A8A253-FB83-5D4C-BCCA-3372E88561E3}" destId="{3DA097F2-A0D9-4C4D-BA1A-D6AF4B89DB13}"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075D0C-AEED-B340-A2F5-91B3EF812BD4}"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en-US"/>
        </a:p>
      </dgm:t>
    </dgm:pt>
    <dgm:pt modelId="{2C1882AB-F310-A74F-87B4-75203EAA2E2F}">
      <dgm:prSet phldrT="[Text]"/>
      <dgm:spPr/>
      <dgm:t>
        <a:bodyPr/>
        <a:lstStyle/>
        <a:p>
          <a:r>
            <a:rPr lang="en-US" dirty="0"/>
            <a:t>Community Capacity (which programs are available?)</a:t>
          </a:r>
        </a:p>
      </dgm:t>
    </dgm:pt>
    <dgm:pt modelId="{3985FCF0-8E63-F94B-A6CC-BF109570D2D9}" type="parTrans" cxnId="{BC3BB6C0-A2D6-274D-8035-AA7DEB3051B6}">
      <dgm:prSet/>
      <dgm:spPr/>
      <dgm:t>
        <a:bodyPr/>
        <a:lstStyle/>
        <a:p>
          <a:endParaRPr lang="en-US"/>
        </a:p>
      </dgm:t>
    </dgm:pt>
    <dgm:pt modelId="{87EFA95A-ED01-2843-8A77-486C0092123A}" type="sibTrans" cxnId="{BC3BB6C0-A2D6-274D-8035-AA7DEB3051B6}">
      <dgm:prSet/>
      <dgm:spPr/>
      <dgm:t>
        <a:bodyPr/>
        <a:lstStyle/>
        <a:p>
          <a:endParaRPr lang="en-US"/>
        </a:p>
      </dgm:t>
    </dgm:pt>
    <dgm:pt modelId="{6D415B8A-665A-6444-9DE4-C2FBEA9E3A19}">
      <dgm:prSet phldrT="[Text]"/>
      <dgm:spPr/>
      <dgm:t>
        <a:bodyPr/>
        <a:lstStyle/>
        <a:p>
          <a:r>
            <a:rPr lang="en-US" dirty="0"/>
            <a:t>Criminal Justice Risk with emphasis on Violence</a:t>
          </a:r>
        </a:p>
      </dgm:t>
    </dgm:pt>
    <dgm:pt modelId="{37492099-976B-5E42-8E10-94A724640152}" type="parTrans" cxnId="{FE6A665E-DE9A-B74D-A913-F231D59ACA26}">
      <dgm:prSet/>
      <dgm:spPr/>
      <dgm:t>
        <a:bodyPr/>
        <a:lstStyle/>
        <a:p>
          <a:endParaRPr lang="en-US"/>
        </a:p>
      </dgm:t>
    </dgm:pt>
    <dgm:pt modelId="{A17B8D0A-A291-004A-A6CD-E51AD5C525AF}" type="sibTrans" cxnId="{FE6A665E-DE9A-B74D-A913-F231D59ACA26}">
      <dgm:prSet/>
      <dgm:spPr/>
      <dgm:t>
        <a:bodyPr/>
        <a:lstStyle/>
        <a:p>
          <a:endParaRPr lang="en-US"/>
        </a:p>
      </dgm:t>
    </dgm:pt>
    <dgm:pt modelId="{2D3CB6EA-3A03-4744-9C7C-AE4F98E7B1E1}">
      <dgm:prSet phldrT="[Text]"/>
      <dgm:spPr/>
      <dgm:t>
        <a:bodyPr/>
        <a:lstStyle/>
        <a:p>
          <a:r>
            <a:rPr lang="en-US" dirty="0"/>
            <a:t>Protective Factors—housing, relationships, community involvement</a:t>
          </a:r>
        </a:p>
      </dgm:t>
    </dgm:pt>
    <dgm:pt modelId="{C2692F03-9FFE-E140-8164-50105FBF5AB7}" type="parTrans" cxnId="{04FEEBC8-2508-794D-AB34-B722881A2427}">
      <dgm:prSet/>
      <dgm:spPr/>
      <dgm:t>
        <a:bodyPr/>
        <a:lstStyle/>
        <a:p>
          <a:endParaRPr lang="en-US"/>
        </a:p>
      </dgm:t>
    </dgm:pt>
    <dgm:pt modelId="{CEE62653-CC73-6C41-8722-B1043E20504D}" type="sibTrans" cxnId="{04FEEBC8-2508-794D-AB34-B722881A2427}">
      <dgm:prSet/>
      <dgm:spPr/>
      <dgm:t>
        <a:bodyPr/>
        <a:lstStyle/>
        <a:p>
          <a:endParaRPr lang="en-US"/>
        </a:p>
      </dgm:t>
    </dgm:pt>
    <dgm:pt modelId="{AA74881B-A2BD-4D48-95E5-A38EBB54EBAF}">
      <dgm:prSet phldrT="[Text]"/>
      <dgm:spPr/>
      <dgm:t>
        <a:bodyPr/>
        <a:lstStyle/>
        <a:p>
          <a:r>
            <a:rPr lang="en-US" dirty="0"/>
            <a:t>Health with emphasis on MH and SUD care; address physical health </a:t>
          </a:r>
          <a:r>
            <a:rPr lang="en-US" dirty="0" err="1"/>
            <a:t>nees</a:t>
          </a:r>
          <a:endParaRPr lang="en-US" dirty="0"/>
        </a:p>
      </dgm:t>
    </dgm:pt>
    <dgm:pt modelId="{AB81CBEB-DF63-FC43-B924-0B74EBB4135F}" type="parTrans" cxnId="{1D3AB8EF-D0C3-3343-B01E-747ECF5C0D66}">
      <dgm:prSet/>
      <dgm:spPr/>
      <dgm:t>
        <a:bodyPr/>
        <a:lstStyle/>
        <a:p>
          <a:endParaRPr lang="en-US"/>
        </a:p>
      </dgm:t>
    </dgm:pt>
    <dgm:pt modelId="{4599F07B-09B1-5F43-92C6-D9D252AA4F91}" type="sibTrans" cxnId="{1D3AB8EF-D0C3-3343-B01E-747ECF5C0D66}">
      <dgm:prSet/>
      <dgm:spPr/>
      <dgm:t>
        <a:bodyPr/>
        <a:lstStyle/>
        <a:p>
          <a:endParaRPr lang="en-US"/>
        </a:p>
      </dgm:t>
    </dgm:pt>
    <dgm:pt modelId="{9D7CBA11-7139-B848-9701-0BBA03E71608}" type="pres">
      <dgm:prSet presAssocID="{8A075D0C-AEED-B340-A2F5-91B3EF812BD4}" presName="compositeShape" presStyleCnt="0">
        <dgm:presLayoutVars>
          <dgm:chMax val="9"/>
          <dgm:dir/>
          <dgm:resizeHandles val="exact"/>
        </dgm:presLayoutVars>
      </dgm:prSet>
      <dgm:spPr/>
    </dgm:pt>
    <dgm:pt modelId="{BA17CA69-CB3A-664B-B3B9-07E401CC9B41}" type="pres">
      <dgm:prSet presAssocID="{8A075D0C-AEED-B340-A2F5-91B3EF812BD4}" presName="triangle1" presStyleLbl="node1" presStyleIdx="0" presStyleCnt="4">
        <dgm:presLayoutVars>
          <dgm:bulletEnabled val="1"/>
        </dgm:presLayoutVars>
      </dgm:prSet>
      <dgm:spPr/>
    </dgm:pt>
    <dgm:pt modelId="{42D25A99-8800-724F-8F57-7AF7ED867525}" type="pres">
      <dgm:prSet presAssocID="{8A075D0C-AEED-B340-A2F5-91B3EF812BD4}" presName="triangle2" presStyleLbl="node1" presStyleIdx="1" presStyleCnt="4">
        <dgm:presLayoutVars>
          <dgm:bulletEnabled val="1"/>
        </dgm:presLayoutVars>
      </dgm:prSet>
      <dgm:spPr/>
    </dgm:pt>
    <dgm:pt modelId="{6A88C4ED-FA69-8044-AD3C-232DA9A59BAD}" type="pres">
      <dgm:prSet presAssocID="{8A075D0C-AEED-B340-A2F5-91B3EF812BD4}" presName="triangle3" presStyleLbl="node1" presStyleIdx="2" presStyleCnt="4">
        <dgm:presLayoutVars>
          <dgm:bulletEnabled val="1"/>
        </dgm:presLayoutVars>
      </dgm:prSet>
      <dgm:spPr/>
    </dgm:pt>
    <dgm:pt modelId="{F29CE09D-BF2D-9D49-A07D-6C9093055922}" type="pres">
      <dgm:prSet presAssocID="{8A075D0C-AEED-B340-A2F5-91B3EF812BD4}" presName="triangle4" presStyleLbl="node1" presStyleIdx="3" presStyleCnt="4">
        <dgm:presLayoutVars>
          <dgm:bulletEnabled val="1"/>
        </dgm:presLayoutVars>
      </dgm:prSet>
      <dgm:spPr/>
    </dgm:pt>
  </dgm:ptLst>
  <dgm:cxnLst>
    <dgm:cxn modelId="{782F635C-E500-FC47-9448-9FCF2BEE8AAB}" type="presOf" srcId="{2C1882AB-F310-A74F-87B4-75203EAA2E2F}" destId="{BA17CA69-CB3A-664B-B3B9-07E401CC9B41}" srcOrd="0" destOrd="0" presId="urn:microsoft.com/office/officeart/2005/8/layout/pyramid4"/>
    <dgm:cxn modelId="{FE6A665E-DE9A-B74D-A913-F231D59ACA26}" srcId="{8A075D0C-AEED-B340-A2F5-91B3EF812BD4}" destId="{6D415B8A-665A-6444-9DE4-C2FBEA9E3A19}" srcOrd="1" destOrd="0" parTransId="{37492099-976B-5E42-8E10-94A724640152}" sibTransId="{A17B8D0A-A291-004A-A6CD-E51AD5C525AF}"/>
    <dgm:cxn modelId="{4336E4A4-7046-7640-AEC4-FB07FDEDD675}" type="presOf" srcId="{2D3CB6EA-3A03-4744-9C7C-AE4F98E7B1E1}" destId="{6A88C4ED-FA69-8044-AD3C-232DA9A59BAD}" srcOrd="0" destOrd="0" presId="urn:microsoft.com/office/officeart/2005/8/layout/pyramid4"/>
    <dgm:cxn modelId="{BC3BB6C0-A2D6-274D-8035-AA7DEB3051B6}" srcId="{8A075D0C-AEED-B340-A2F5-91B3EF812BD4}" destId="{2C1882AB-F310-A74F-87B4-75203EAA2E2F}" srcOrd="0" destOrd="0" parTransId="{3985FCF0-8E63-F94B-A6CC-BF109570D2D9}" sibTransId="{87EFA95A-ED01-2843-8A77-486C0092123A}"/>
    <dgm:cxn modelId="{04FEEBC8-2508-794D-AB34-B722881A2427}" srcId="{8A075D0C-AEED-B340-A2F5-91B3EF812BD4}" destId="{2D3CB6EA-3A03-4744-9C7C-AE4F98E7B1E1}" srcOrd="2" destOrd="0" parTransId="{C2692F03-9FFE-E140-8164-50105FBF5AB7}" sibTransId="{CEE62653-CC73-6C41-8722-B1043E20504D}"/>
    <dgm:cxn modelId="{C659BAD0-596A-F54A-91C2-A0D5DECFDAD8}" type="presOf" srcId="{6D415B8A-665A-6444-9DE4-C2FBEA9E3A19}" destId="{42D25A99-8800-724F-8F57-7AF7ED867525}" srcOrd="0" destOrd="0" presId="urn:microsoft.com/office/officeart/2005/8/layout/pyramid4"/>
    <dgm:cxn modelId="{91AB55D1-EED9-CB49-9C20-F769F4B4C250}" type="presOf" srcId="{AA74881B-A2BD-4D48-95E5-A38EBB54EBAF}" destId="{F29CE09D-BF2D-9D49-A07D-6C9093055922}" srcOrd="0" destOrd="0" presId="urn:microsoft.com/office/officeart/2005/8/layout/pyramid4"/>
    <dgm:cxn modelId="{1D3AB8EF-D0C3-3343-B01E-747ECF5C0D66}" srcId="{8A075D0C-AEED-B340-A2F5-91B3EF812BD4}" destId="{AA74881B-A2BD-4D48-95E5-A38EBB54EBAF}" srcOrd="3" destOrd="0" parTransId="{AB81CBEB-DF63-FC43-B924-0B74EBB4135F}" sibTransId="{4599F07B-09B1-5F43-92C6-D9D252AA4F91}"/>
    <dgm:cxn modelId="{07B185FC-F61A-B948-BEB5-F5B9FE28F216}" type="presOf" srcId="{8A075D0C-AEED-B340-A2F5-91B3EF812BD4}" destId="{9D7CBA11-7139-B848-9701-0BBA03E71608}" srcOrd="0" destOrd="0" presId="urn:microsoft.com/office/officeart/2005/8/layout/pyramid4"/>
    <dgm:cxn modelId="{FBD54278-1716-5745-B13A-E892EE3663EF}" type="presParOf" srcId="{9D7CBA11-7139-B848-9701-0BBA03E71608}" destId="{BA17CA69-CB3A-664B-B3B9-07E401CC9B41}" srcOrd="0" destOrd="0" presId="urn:microsoft.com/office/officeart/2005/8/layout/pyramid4"/>
    <dgm:cxn modelId="{A6BBF4C0-7960-AB4E-944B-1A3E5AED1397}" type="presParOf" srcId="{9D7CBA11-7139-B848-9701-0BBA03E71608}" destId="{42D25A99-8800-724F-8F57-7AF7ED867525}" srcOrd="1" destOrd="0" presId="urn:microsoft.com/office/officeart/2005/8/layout/pyramid4"/>
    <dgm:cxn modelId="{59964545-099C-9646-9A3F-E5F47B5A4D59}" type="presParOf" srcId="{9D7CBA11-7139-B848-9701-0BBA03E71608}" destId="{6A88C4ED-FA69-8044-AD3C-232DA9A59BAD}" srcOrd="2" destOrd="0" presId="urn:microsoft.com/office/officeart/2005/8/layout/pyramid4"/>
    <dgm:cxn modelId="{2E00D7CF-6127-1244-8D6C-55F3A4E46BD6}" type="presParOf" srcId="{9D7CBA11-7139-B848-9701-0BBA03E71608}" destId="{F29CE09D-BF2D-9D49-A07D-6C9093055922}"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4BCEB-5BF9-41D6-9F25-F21C8EBABF51}">
      <dsp:nvSpPr>
        <dsp:cNvPr id="0" name=""/>
        <dsp:cNvSpPr/>
      </dsp:nvSpPr>
      <dsp:spPr>
        <a:xfrm>
          <a:off x="1270100" y="29377"/>
          <a:ext cx="1069891" cy="7526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E9C90-0C8E-4F20-AC93-80ADEA1284AD}">
      <dsp:nvSpPr>
        <dsp:cNvPr id="0" name=""/>
        <dsp:cNvSpPr/>
      </dsp:nvSpPr>
      <dsp:spPr>
        <a:xfrm>
          <a:off x="0" y="923069"/>
          <a:ext cx="5573035" cy="36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latin typeface="Tw Cen MT" panose="020B0602020104020603" pitchFamily="34" charset="77"/>
            </a:rPr>
            <a:t>Few studies test the full framework:  </a:t>
          </a:r>
          <a:r>
            <a:rPr lang="en-US" sz="2400" kern="1200" dirty="0" err="1">
              <a:latin typeface="Tw Cen MT" panose="020B0602020104020603" pitchFamily="34" charset="77"/>
            </a:rPr>
            <a:t>Risk+Reed+Responsivity</a:t>
          </a:r>
          <a:r>
            <a:rPr lang="en-US" sz="2400" kern="1200" dirty="0">
              <a:latin typeface="Tw Cen MT" panose="020B0602020104020603" pitchFamily="34" charset="77"/>
            </a:rPr>
            <a:t> (Fazel, et al, 2024)</a:t>
          </a:r>
        </a:p>
      </dsp:txBody>
      <dsp:txXfrm>
        <a:off x="0" y="923069"/>
        <a:ext cx="5573035" cy="368545"/>
      </dsp:txXfrm>
    </dsp:sp>
    <dsp:sp modelId="{39B0342D-79C9-469E-96EC-CEC2269BE1DC}">
      <dsp:nvSpPr>
        <dsp:cNvPr id="0" name=""/>
        <dsp:cNvSpPr/>
      </dsp:nvSpPr>
      <dsp:spPr>
        <a:xfrm>
          <a:off x="4" y="2104557"/>
          <a:ext cx="5055421" cy="113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Risk (high versus low risk) had the greatest amount of support</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Need varies by instrument and condition</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Few test of responsivity</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General responsivity (social learning environment) appears supported</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Specific responsivity has too few studies</a:t>
          </a:r>
        </a:p>
      </dsp:txBody>
      <dsp:txXfrm>
        <a:off x="4" y="2104557"/>
        <a:ext cx="5055421" cy="1133093"/>
      </dsp:txXfrm>
    </dsp:sp>
    <dsp:sp modelId="{C6FBDAF7-C86A-4D3D-BF20-43AD1BDE9913}">
      <dsp:nvSpPr>
        <dsp:cNvPr id="0" name=""/>
        <dsp:cNvSpPr/>
      </dsp:nvSpPr>
      <dsp:spPr>
        <a:xfrm>
          <a:off x="7048936" y="29377"/>
          <a:ext cx="1069891" cy="7526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2BFF6-943D-4277-BA86-F0127F162CB8}">
      <dsp:nvSpPr>
        <dsp:cNvPr id="0" name=""/>
        <dsp:cNvSpPr/>
      </dsp:nvSpPr>
      <dsp:spPr>
        <a:xfrm>
          <a:off x="5326796" y="913373"/>
          <a:ext cx="5015193" cy="368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latin typeface="Tw Cen MT" panose="020B0602020104020603" pitchFamily="34" charset="77"/>
            </a:rPr>
            <a:t>Has RNR reduced recidivism or improved outcomes?</a:t>
          </a:r>
        </a:p>
      </dsp:txBody>
      <dsp:txXfrm>
        <a:off x="5326796" y="913373"/>
        <a:ext cx="5015193" cy="368545"/>
      </dsp:txXfrm>
    </dsp:sp>
    <dsp:sp modelId="{9C4BA307-3C7A-4FD1-BAE0-B5BC946F562B}">
      <dsp:nvSpPr>
        <dsp:cNvPr id="0" name=""/>
        <dsp:cNvSpPr/>
      </dsp:nvSpPr>
      <dsp:spPr>
        <a:xfrm>
          <a:off x="5326796" y="1570901"/>
          <a:ext cx="5337139" cy="1165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Poor implementation</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Risk instruments do not measure “risk” (in terms of violence, public safety, etc.)</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Needs are poorly measured and therefore don’t differentiate between lifetime and current</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Responsivity is not measured</a:t>
          </a:r>
        </a:p>
        <a:p>
          <a:pPr marL="0" lvl="0" indent="0" algn="l" defTabSz="1066800">
            <a:lnSpc>
              <a:spcPct val="100000"/>
            </a:lnSpc>
            <a:spcBef>
              <a:spcPct val="0"/>
            </a:spcBef>
            <a:spcAft>
              <a:spcPct val="35000"/>
            </a:spcAft>
            <a:buNone/>
          </a:pPr>
          <a:r>
            <a:rPr lang="en-US" sz="2400" kern="1200" dirty="0">
              <a:latin typeface="Tw Cen MT" panose="020B0602020104020603" pitchFamily="34" charset="77"/>
            </a:rPr>
            <a:t>The ‘gut’ is missing in that line staff do not have confidence in the approach</a:t>
          </a:r>
        </a:p>
      </dsp:txBody>
      <dsp:txXfrm>
        <a:off x="5326796" y="1570901"/>
        <a:ext cx="5337139" cy="1165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AC6F0-F4EB-1E40-9893-81D9B465DEA4}">
      <dsp:nvSpPr>
        <dsp:cNvPr id="0" name=""/>
        <dsp:cNvSpPr/>
      </dsp:nvSpPr>
      <dsp:spPr>
        <a:xfrm>
          <a:off x="0" y="956885"/>
          <a:ext cx="2906817" cy="18458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E5211-4AA2-8B4E-A2AC-A5D4798E5065}">
      <dsp:nvSpPr>
        <dsp:cNvPr id="0" name=""/>
        <dsp:cNvSpPr/>
      </dsp:nvSpPr>
      <dsp:spPr>
        <a:xfrm>
          <a:off x="322979" y="1263716"/>
          <a:ext cx="2906817" cy="18458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Challenge 1</a:t>
          </a:r>
          <a:r>
            <a:rPr lang="en-US" sz="1800" kern="1200"/>
            <a:t>:  Staffing of correctional agencies </a:t>
          </a:r>
        </a:p>
      </dsp:txBody>
      <dsp:txXfrm>
        <a:off x="377041" y="1317778"/>
        <a:ext cx="2798693" cy="1737704"/>
      </dsp:txXfrm>
    </dsp:sp>
    <dsp:sp modelId="{6E94F58B-BA32-5A44-8545-B00F8A92D07D}">
      <dsp:nvSpPr>
        <dsp:cNvPr id="0" name=""/>
        <dsp:cNvSpPr/>
      </dsp:nvSpPr>
      <dsp:spPr>
        <a:xfrm>
          <a:off x="3552776" y="956885"/>
          <a:ext cx="2906817" cy="18458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B1205-9BE5-B441-9A98-9ED2C1ED35FF}">
      <dsp:nvSpPr>
        <dsp:cNvPr id="0" name=""/>
        <dsp:cNvSpPr/>
      </dsp:nvSpPr>
      <dsp:spPr>
        <a:xfrm>
          <a:off x="3875756" y="1263716"/>
          <a:ext cx="2906817" cy="18458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Challenge 2</a:t>
          </a:r>
          <a:r>
            <a:rPr lang="en-US" sz="1800" kern="1200"/>
            <a:t>:  Practice Frameworks are under (or never) utilized </a:t>
          </a:r>
        </a:p>
      </dsp:txBody>
      <dsp:txXfrm>
        <a:off x="3929818" y="1317778"/>
        <a:ext cx="2798693" cy="1737704"/>
      </dsp:txXfrm>
    </dsp:sp>
    <dsp:sp modelId="{3CB8AC14-A89E-F44D-990C-0856A4A35174}">
      <dsp:nvSpPr>
        <dsp:cNvPr id="0" name=""/>
        <dsp:cNvSpPr/>
      </dsp:nvSpPr>
      <dsp:spPr>
        <a:xfrm>
          <a:off x="7105553" y="956885"/>
          <a:ext cx="2906817" cy="18458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D90E7-7173-4B4C-9FF3-3AFF1D1504A1}">
      <dsp:nvSpPr>
        <dsp:cNvPr id="0" name=""/>
        <dsp:cNvSpPr/>
      </dsp:nvSpPr>
      <dsp:spPr>
        <a:xfrm>
          <a:off x="7428532" y="1263716"/>
          <a:ext cx="2906817" cy="18458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a:t>Challenge 3</a:t>
          </a:r>
          <a:r>
            <a:rPr lang="en-US" sz="1800" kern="1200"/>
            <a:t>:  Modernize and update the RNR/PCC models with new scientific information and practical realities </a:t>
          </a:r>
        </a:p>
      </dsp:txBody>
      <dsp:txXfrm>
        <a:off x="7482594" y="1317778"/>
        <a:ext cx="2798693" cy="17377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CCBE1-2D21-9849-B760-E30DC505170E}">
      <dsp:nvSpPr>
        <dsp:cNvPr id="0" name=""/>
        <dsp:cNvSpPr/>
      </dsp:nvSpPr>
      <dsp:spPr>
        <a:xfrm>
          <a:off x="2166507" y="0"/>
          <a:ext cx="2030714" cy="2030714"/>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Inner</a:t>
          </a:r>
        </a:p>
        <a:p>
          <a:pPr marL="0" lvl="0" indent="0" algn="ctr" defTabSz="889000">
            <a:lnSpc>
              <a:spcPct val="90000"/>
            </a:lnSpc>
            <a:spcBef>
              <a:spcPct val="0"/>
            </a:spcBef>
            <a:spcAft>
              <a:spcPct val="35000"/>
            </a:spcAft>
            <a:buNone/>
          </a:pPr>
          <a:r>
            <a:rPr lang="en-US" sz="2000" kern="1200" dirty="0"/>
            <a:t>Setting</a:t>
          </a:r>
        </a:p>
      </dsp:txBody>
      <dsp:txXfrm>
        <a:off x="2674186" y="1015357"/>
        <a:ext cx="1015357" cy="1015357"/>
      </dsp:txXfrm>
    </dsp:sp>
    <dsp:sp modelId="{BB9E20B1-F83C-4D40-83E3-C3CFAA7331C4}">
      <dsp:nvSpPr>
        <dsp:cNvPr id="0" name=""/>
        <dsp:cNvSpPr/>
      </dsp:nvSpPr>
      <dsp:spPr>
        <a:xfrm>
          <a:off x="1151150" y="2030714"/>
          <a:ext cx="2030714" cy="2030714"/>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Outer Setting</a:t>
          </a:r>
        </a:p>
      </dsp:txBody>
      <dsp:txXfrm>
        <a:off x="1658829" y="3046071"/>
        <a:ext cx="1015357" cy="1015357"/>
      </dsp:txXfrm>
    </dsp:sp>
    <dsp:sp modelId="{0B7D3D19-152F-DE48-A386-E2086198B3C8}">
      <dsp:nvSpPr>
        <dsp:cNvPr id="0" name=""/>
        <dsp:cNvSpPr/>
      </dsp:nvSpPr>
      <dsp:spPr>
        <a:xfrm rot="10800000">
          <a:off x="2166507" y="2030714"/>
          <a:ext cx="2030714" cy="2030714"/>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EBP</a:t>
          </a:r>
        </a:p>
      </dsp:txBody>
      <dsp:txXfrm rot="10800000">
        <a:off x="2674185" y="2030714"/>
        <a:ext cx="1015357" cy="1015357"/>
      </dsp:txXfrm>
    </dsp:sp>
    <dsp:sp modelId="{8B256991-07FA-E44F-88EF-891306CE0AA1}">
      <dsp:nvSpPr>
        <dsp:cNvPr id="0" name=""/>
        <dsp:cNvSpPr/>
      </dsp:nvSpPr>
      <dsp:spPr>
        <a:xfrm>
          <a:off x="3181864" y="2030714"/>
          <a:ext cx="2030714" cy="2030714"/>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Process</a:t>
          </a:r>
        </a:p>
      </dsp:txBody>
      <dsp:txXfrm>
        <a:off x="3689543" y="3046071"/>
        <a:ext cx="1015357" cy="1015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71087-F7BE-420C-A9D1-9F3AA7E72661}">
      <dsp:nvSpPr>
        <dsp:cNvPr id="0" name=""/>
        <dsp:cNvSpPr/>
      </dsp:nvSpPr>
      <dsp:spPr>
        <a:xfrm>
          <a:off x="625702" y="88865"/>
          <a:ext cx="671835" cy="671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818930-B924-482F-9E80-0C5298B05D3A}">
      <dsp:nvSpPr>
        <dsp:cNvPr id="0" name=""/>
        <dsp:cNvSpPr/>
      </dsp:nvSpPr>
      <dsp:spPr>
        <a:xfrm>
          <a:off x="1854" y="958466"/>
          <a:ext cx="1919531" cy="971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Quality Improvement Processes</a:t>
          </a:r>
        </a:p>
      </dsp:txBody>
      <dsp:txXfrm>
        <a:off x="1854" y="958466"/>
        <a:ext cx="1919531" cy="971762"/>
      </dsp:txXfrm>
    </dsp:sp>
    <dsp:sp modelId="{6DBAAA16-D724-4CCA-A5D3-C70680740B6C}">
      <dsp:nvSpPr>
        <dsp:cNvPr id="0" name=""/>
        <dsp:cNvSpPr/>
      </dsp:nvSpPr>
      <dsp:spPr>
        <a:xfrm>
          <a:off x="1854" y="2022213"/>
          <a:ext cx="1919531" cy="266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en-US" sz="1800" kern="1200" dirty="0" err="1">
              <a:latin typeface="Tw Cen MT" panose="020B0602020104020603" pitchFamily="34" charset="77"/>
            </a:rPr>
            <a:t>Plan_Do_Study_Act</a:t>
          </a:r>
          <a:r>
            <a:rPr lang="en-US" sz="1800" kern="1200" dirty="0">
              <a:latin typeface="Tw Cen MT" panose="020B0602020104020603" pitchFamily="34" charset="77"/>
            </a:rPr>
            <a:t> helps to get staff processes</a:t>
          </a:r>
        </a:p>
        <a:p>
          <a:pPr marL="0" lvl="0" indent="0" algn="l" defTabSz="800100">
            <a:lnSpc>
              <a:spcPct val="100000"/>
            </a:lnSpc>
            <a:spcBef>
              <a:spcPct val="0"/>
            </a:spcBef>
            <a:spcAft>
              <a:spcPct val="35000"/>
            </a:spcAft>
            <a:buFont typeface="Arial" panose="020B0604020202020204" pitchFamily="34" charset="0"/>
            <a:buNone/>
          </a:pPr>
          <a:r>
            <a:rPr lang="en-US" sz="1800" kern="1200" dirty="0">
              <a:latin typeface="Tw Cen MT" panose="020B0602020104020603" pitchFamily="34" charset="77"/>
            </a:rPr>
            <a:t>Allows for co-production</a:t>
          </a:r>
        </a:p>
        <a:p>
          <a:pPr marL="0" lvl="0" indent="0" algn="l" defTabSz="800100">
            <a:lnSpc>
              <a:spcPct val="100000"/>
            </a:lnSpc>
            <a:spcBef>
              <a:spcPct val="0"/>
            </a:spcBef>
            <a:spcAft>
              <a:spcPct val="35000"/>
            </a:spcAft>
            <a:buFont typeface="Arial" panose="020B0604020202020204" pitchFamily="34" charset="0"/>
            <a:buNone/>
          </a:pPr>
          <a:r>
            <a:rPr lang="en-US" sz="1800" kern="1200" dirty="0">
              <a:latin typeface="Tw Cen MT" panose="020B0602020104020603" pitchFamily="34" charset="77"/>
            </a:rPr>
            <a:t>Empowers agencies to address common problems (</a:t>
          </a:r>
          <a:r>
            <a:rPr lang="en-US" sz="1800" kern="1200" dirty="0" err="1">
              <a:latin typeface="Tw Cen MT" panose="020B0602020104020603" pitchFamily="34" charset="77"/>
            </a:rPr>
            <a:t>Magnuseon</a:t>
          </a:r>
          <a:r>
            <a:rPr lang="en-US" sz="1800" kern="1200" dirty="0">
              <a:latin typeface="Tw Cen MT" panose="020B0602020104020603" pitchFamily="34" charset="77"/>
            </a:rPr>
            <a:t>, et. al., 2019)</a:t>
          </a:r>
        </a:p>
      </dsp:txBody>
      <dsp:txXfrm>
        <a:off x="1854" y="2022213"/>
        <a:ext cx="1919531" cy="2665844"/>
      </dsp:txXfrm>
    </dsp:sp>
    <dsp:sp modelId="{8F4FC499-EB5B-427D-A1E3-30125D03BCFF}">
      <dsp:nvSpPr>
        <dsp:cNvPr id="0" name=""/>
        <dsp:cNvSpPr/>
      </dsp:nvSpPr>
      <dsp:spPr>
        <a:xfrm>
          <a:off x="2881151" y="88865"/>
          <a:ext cx="671835" cy="671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EBA0CF-6E83-4FA3-AB18-811A2AF79840}">
      <dsp:nvSpPr>
        <dsp:cNvPr id="0" name=""/>
        <dsp:cNvSpPr/>
      </dsp:nvSpPr>
      <dsp:spPr>
        <a:xfrm>
          <a:off x="2257303" y="958466"/>
          <a:ext cx="1919531" cy="971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Data driven decision making</a:t>
          </a:r>
        </a:p>
      </dsp:txBody>
      <dsp:txXfrm>
        <a:off x="2257303" y="958466"/>
        <a:ext cx="1919531" cy="971762"/>
      </dsp:txXfrm>
    </dsp:sp>
    <dsp:sp modelId="{3BD097F8-843D-40D7-B88B-C8488550E46E}">
      <dsp:nvSpPr>
        <dsp:cNvPr id="0" name=""/>
        <dsp:cNvSpPr/>
      </dsp:nvSpPr>
      <dsp:spPr>
        <a:xfrm>
          <a:off x="2257303" y="2022213"/>
          <a:ext cx="1919531" cy="266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Focuses on process and outcome issues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Identifies key metrics of success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Can be used to drive change decisions to improve practice</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Reinforce how RNR results are used in case plans.</a:t>
          </a:r>
        </a:p>
      </dsp:txBody>
      <dsp:txXfrm>
        <a:off x="2257303" y="2022213"/>
        <a:ext cx="1919531" cy="2665844"/>
      </dsp:txXfrm>
    </dsp:sp>
    <dsp:sp modelId="{F5321AD5-C26D-4DE6-9C8D-A541040B8003}">
      <dsp:nvSpPr>
        <dsp:cNvPr id="0" name=""/>
        <dsp:cNvSpPr/>
      </dsp:nvSpPr>
      <dsp:spPr>
        <a:xfrm>
          <a:off x="5136600" y="88865"/>
          <a:ext cx="671835" cy="671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5EE679-4113-4D09-A54A-AEE8288A9760}">
      <dsp:nvSpPr>
        <dsp:cNvPr id="0" name=""/>
        <dsp:cNvSpPr/>
      </dsp:nvSpPr>
      <dsp:spPr>
        <a:xfrm>
          <a:off x="4523617" y="1082356"/>
          <a:ext cx="1919531" cy="971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Organizational Accountability</a:t>
          </a:r>
        </a:p>
      </dsp:txBody>
      <dsp:txXfrm>
        <a:off x="4523617" y="1082356"/>
        <a:ext cx="1919531" cy="971762"/>
      </dsp:txXfrm>
    </dsp:sp>
    <dsp:sp modelId="{7C11CDC5-EB3D-48CA-A8EC-5526B6941359}">
      <dsp:nvSpPr>
        <dsp:cNvPr id="0" name=""/>
        <dsp:cNvSpPr/>
      </dsp:nvSpPr>
      <dsp:spPr>
        <a:xfrm>
          <a:off x="4512752" y="2022213"/>
          <a:ext cx="1919531" cy="266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Focus on procedural justice</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Articulates what decisions are grounded in justice</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Participates in evaluations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Serves to increase legitimacy</a:t>
          </a:r>
        </a:p>
      </dsp:txBody>
      <dsp:txXfrm>
        <a:off x="4512752" y="2022213"/>
        <a:ext cx="1919531" cy="2665844"/>
      </dsp:txXfrm>
    </dsp:sp>
    <dsp:sp modelId="{25AA4119-FC17-45EE-BA68-B818609B2C84}">
      <dsp:nvSpPr>
        <dsp:cNvPr id="0" name=""/>
        <dsp:cNvSpPr/>
      </dsp:nvSpPr>
      <dsp:spPr>
        <a:xfrm>
          <a:off x="7392049" y="88865"/>
          <a:ext cx="671835" cy="6718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ACF3C8-DF6F-48C3-9888-154985D23DC7}">
      <dsp:nvSpPr>
        <dsp:cNvPr id="0" name=""/>
        <dsp:cNvSpPr/>
      </dsp:nvSpPr>
      <dsp:spPr>
        <a:xfrm>
          <a:off x="6768202" y="958466"/>
          <a:ext cx="1919531" cy="971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External Facilitation</a:t>
          </a:r>
        </a:p>
      </dsp:txBody>
      <dsp:txXfrm>
        <a:off x="6768202" y="958466"/>
        <a:ext cx="1919531" cy="971762"/>
      </dsp:txXfrm>
    </dsp:sp>
    <dsp:sp modelId="{3E0E6AF7-59FE-481E-9BD3-03F7A6921F39}">
      <dsp:nvSpPr>
        <dsp:cNvPr id="0" name=""/>
        <dsp:cNvSpPr/>
      </dsp:nvSpPr>
      <dsp:spPr>
        <a:xfrm>
          <a:off x="6768202" y="2022213"/>
          <a:ext cx="1919531" cy="266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Provides tools to achieve better work products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External facilitators have the “time” and knowledge to manage projects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Improves productivity</a:t>
          </a:r>
        </a:p>
      </dsp:txBody>
      <dsp:txXfrm>
        <a:off x="6768202" y="2022213"/>
        <a:ext cx="1919531" cy="2665844"/>
      </dsp:txXfrm>
    </dsp:sp>
    <dsp:sp modelId="{0B33239E-6B50-44C3-96DE-2054399FF131}">
      <dsp:nvSpPr>
        <dsp:cNvPr id="0" name=""/>
        <dsp:cNvSpPr/>
      </dsp:nvSpPr>
      <dsp:spPr>
        <a:xfrm>
          <a:off x="9647498" y="88865"/>
          <a:ext cx="671835" cy="6718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28117F-AFB9-4158-8513-A39CE1B31E2E}">
      <dsp:nvSpPr>
        <dsp:cNvPr id="0" name=""/>
        <dsp:cNvSpPr/>
      </dsp:nvSpPr>
      <dsp:spPr>
        <a:xfrm>
          <a:off x="9023651" y="958466"/>
          <a:ext cx="1919531" cy="971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Relationships are key</a:t>
          </a:r>
        </a:p>
      </dsp:txBody>
      <dsp:txXfrm>
        <a:off x="9023651" y="958466"/>
        <a:ext cx="1919531" cy="971762"/>
      </dsp:txXfrm>
    </dsp:sp>
    <dsp:sp modelId="{5C04CE67-2776-4A89-A0C0-E4AE60376866}">
      <dsp:nvSpPr>
        <dsp:cNvPr id="0" name=""/>
        <dsp:cNvSpPr/>
      </dsp:nvSpPr>
      <dsp:spPr>
        <a:xfrm>
          <a:off x="9023651" y="2022213"/>
          <a:ext cx="1919531" cy="266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Value this as a core element</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Tie into the metrics</a:t>
          </a:r>
        </a:p>
        <a:p>
          <a:pPr marL="0" lvl="0" indent="0" algn="ctr" defTabSz="711200">
            <a:lnSpc>
              <a:spcPct val="100000"/>
            </a:lnSpc>
            <a:spcBef>
              <a:spcPct val="0"/>
            </a:spcBef>
            <a:spcAft>
              <a:spcPct val="35000"/>
            </a:spcAft>
            <a:buNone/>
          </a:pPr>
          <a:r>
            <a:rPr lang="en-US" sz="1600" kern="1200" dirty="0">
              <a:latin typeface="Tw Cen MT" panose="020B0602020104020603" pitchFamily="34" charset="77"/>
            </a:rPr>
            <a:t>Acknowledge this is an important feature of RNR</a:t>
          </a:r>
        </a:p>
      </dsp:txBody>
      <dsp:txXfrm>
        <a:off x="9023651" y="2022213"/>
        <a:ext cx="1919531" cy="2665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1AA10-52E8-CC4A-A1FE-629505F7C3BA}">
      <dsp:nvSpPr>
        <dsp:cNvPr id="0" name=""/>
        <dsp:cNvSpPr/>
      </dsp:nvSpPr>
      <dsp:spPr>
        <a:xfrm>
          <a:off x="139957" y="1321249"/>
          <a:ext cx="2040016" cy="672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Risk for Violence</a:t>
          </a:r>
        </a:p>
      </dsp:txBody>
      <dsp:txXfrm>
        <a:off x="139957" y="1321249"/>
        <a:ext cx="2040016" cy="672278"/>
      </dsp:txXfrm>
    </dsp:sp>
    <dsp:sp modelId="{66DFB7DB-4C9A-694C-8708-E4EF7A7BF960}">
      <dsp:nvSpPr>
        <dsp:cNvPr id="0" name=""/>
        <dsp:cNvSpPr/>
      </dsp:nvSpPr>
      <dsp:spPr>
        <a:xfrm>
          <a:off x="139957" y="2738853"/>
          <a:ext cx="2040016" cy="125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IPV</a:t>
          </a:r>
        </a:p>
        <a:p>
          <a:pPr marL="114300" lvl="1" indent="-114300" algn="l" defTabSz="622300">
            <a:lnSpc>
              <a:spcPct val="90000"/>
            </a:lnSpc>
            <a:spcBef>
              <a:spcPct val="0"/>
            </a:spcBef>
            <a:spcAft>
              <a:spcPct val="15000"/>
            </a:spcAft>
            <a:buChar char="•"/>
          </a:pPr>
          <a:r>
            <a:rPr lang="en-US" sz="1400" kern="1200" dirty="0"/>
            <a:t>Violent Behaviors</a:t>
          </a:r>
        </a:p>
      </dsp:txBody>
      <dsp:txXfrm>
        <a:off x="139957" y="2738853"/>
        <a:ext cx="2040016" cy="1259521"/>
      </dsp:txXfrm>
    </dsp:sp>
    <dsp:sp modelId="{68E60159-BFCB-D943-AE11-8705624931D8}">
      <dsp:nvSpPr>
        <dsp:cNvPr id="0" name=""/>
        <dsp:cNvSpPr/>
      </dsp:nvSpPr>
      <dsp:spPr>
        <a:xfrm>
          <a:off x="137639" y="1116784"/>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8E6CF-1702-5445-8614-AB33C387D56B}">
      <dsp:nvSpPr>
        <dsp:cNvPr id="0" name=""/>
        <dsp:cNvSpPr/>
      </dsp:nvSpPr>
      <dsp:spPr>
        <a:xfrm>
          <a:off x="251231" y="889600"/>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CA9F2F-0769-2A4F-845F-64E242273D0E}">
      <dsp:nvSpPr>
        <dsp:cNvPr id="0" name=""/>
        <dsp:cNvSpPr/>
      </dsp:nvSpPr>
      <dsp:spPr>
        <a:xfrm>
          <a:off x="523851" y="935037"/>
          <a:ext cx="255002" cy="25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564F9-EF80-5542-A970-A4124C6A6C34}">
      <dsp:nvSpPr>
        <dsp:cNvPr id="0" name=""/>
        <dsp:cNvSpPr/>
      </dsp:nvSpPr>
      <dsp:spPr>
        <a:xfrm>
          <a:off x="751035" y="685135"/>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F28A0-FC07-A34E-85FB-B46F2A353BBC}">
      <dsp:nvSpPr>
        <dsp:cNvPr id="0" name=""/>
        <dsp:cNvSpPr/>
      </dsp:nvSpPr>
      <dsp:spPr>
        <a:xfrm>
          <a:off x="1046374" y="594262"/>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85EF5-9C9D-5447-BB26-D5E81FB8FB49}">
      <dsp:nvSpPr>
        <dsp:cNvPr id="0" name=""/>
        <dsp:cNvSpPr/>
      </dsp:nvSpPr>
      <dsp:spPr>
        <a:xfrm>
          <a:off x="1409868" y="753290"/>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EAE10-D51F-6446-8E7D-FA7206241DE7}">
      <dsp:nvSpPr>
        <dsp:cNvPr id="0" name=""/>
        <dsp:cNvSpPr/>
      </dsp:nvSpPr>
      <dsp:spPr>
        <a:xfrm>
          <a:off x="1637051" y="866882"/>
          <a:ext cx="255002" cy="25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E43B0-8782-7F4F-94C8-F437D8C93DEB}">
      <dsp:nvSpPr>
        <dsp:cNvPr id="0" name=""/>
        <dsp:cNvSpPr/>
      </dsp:nvSpPr>
      <dsp:spPr>
        <a:xfrm>
          <a:off x="1955109" y="1116784"/>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F71A09-15E4-C347-8D28-C7085B584D82}">
      <dsp:nvSpPr>
        <dsp:cNvPr id="0" name=""/>
        <dsp:cNvSpPr/>
      </dsp:nvSpPr>
      <dsp:spPr>
        <a:xfrm>
          <a:off x="2091419" y="1366686"/>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F8513-BA9E-A248-849A-13951C34ECC2}">
      <dsp:nvSpPr>
        <dsp:cNvPr id="0" name=""/>
        <dsp:cNvSpPr/>
      </dsp:nvSpPr>
      <dsp:spPr>
        <a:xfrm>
          <a:off x="910064" y="889600"/>
          <a:ext cx="417276" cy="4172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543FA0-DCA7-4944-9975-56E3CF534A3D}">
      <dsp:nvSpPr>
        <dsp:cNvPr id="0" name=""/>
        <dsp:cNvSpPr/>
      </dsp:nvSpPr>
      <dsp:spPr>
        <a:xfrm>
          <a:off x="24047" y="1752898"/>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99AB4-EB3A-7944-AB0B-EBF3486A1130}">
      <dsp:nvSpPr>
        <dsp:cNvPr id="0" name=""/>
        <dsp:cNvSpPr/>
      </dsp:nvSpPr>
      <dsp:spPr>
        <a:xfrm>
          <a:off x="160357" y="1957364"/>
          <a:ext cx="255002" cy="25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3346A-EDB2-CD4D-AA9F-3D36E70772CF}">
      <dsp:nvSpPr>
        <dsp:cNvPr id="0" name=""/>
        <dsp:cNvSpPr/>
      </dsp:nvSpPr>
      <dsp:spPr>
        <a:xfrm>
          <a:off x="501133" y="2139111"/>
          <a:ext cx="370912" cy="3709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CCCE0-8BD8-9B44-AE59-1C26DCA33077}">
      <dsp:nvSpPr>
        <dsp:cNvPr id="0" name=""/>
        <dsp:cNvSpPr/>
      </dsp:nvSpPr>
      <dsp:spPr>
        <a:xfrm>
          <a:off x="978219" y="2434449"/>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FE155-4080-E744-B07A-92F99E313459}">
      <dsp:nvSpPr>
        <dsp:cNvPr id="0" name=""/>
        <dsp:cNvSpPr/>
      </dsp:nvSpPr>
      <dsp:spPr>
        <a:xfrm>
          <a:off x="1069092" y="2139111"/>
          <a:ext cx="255002" cy="25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991ED-DFD1-9B47-856D-5696F6E8003F}">
      <dsp:nvSpPr>
        <dsp:cNvPr id="0" name=""/>
        <dsp:cNvSpPr/>
      </dsp:nvSpPr>
      <dsp:spPr>
        <a:xfrm>
          <a:off x="1296276" y="2457168"/>
          <a:ext cx="162274" cy="162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A5C87-67FD-4D4E-B916-4E0D712B7D31}">
      <dsp:nvSpPr>
        <dsp:cNvPr id="0" name=""/>
        <dsp:cNvSpPr/>
      </dsp:nvSpPr>
      <dsp:spPr>
        <a:xfrm>
          <a:off x="1500741" y="2093674"/>
          <a:ext cx="370912" cy="3709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0AAF8-9599-C646-BE9D-B0FD5B90227B}">
      <dsp:nvSpPr>
        <dsp:cNvPr id="0" name=""/>
        <dsp:cNvSpPr/>
      </dsp:nvSpPr>
      <dsp:spPr>
        <a:xfrm>
          <a:off x="2000545" y="2002800"/>
          <a:ext cx="255002" cy="25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56906-F868-5149-878B-638C386DEA31}">
      <dsp:nvSpPr>
        <dsp:cNvPr id="0" name=""/>
        <dsp:cNvSpPr/>
      </dsp:nvSpPr>
      <dsp:spPr>
        <a:xfrm>
          <a:off x="2255547" y="934659"/>
          <a:ext cx="748904" cy="1429740"/>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35578-A81E-4642-AEA4-DFA975555881}">
      <dsp:nvSpPr>
        <dsp:cNvPr id="0" name=""/>
        <dsp:cNvSpPr/>
      </dsp:nvSpPr>
      <dsp:spPr>
        <a:xfrm>
          <a:off x="3004452" y="935354"/>
          <a:ext cx="2042467" cy="142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CJ Involvement</a:t>
          </a:r>
        </a:p>
      </dsp:txBody>
      <dsp:txXfrm>
        <a:off x="3004452" y="935354"/>
        <a:ext cx="2042467" cy="1429727"/>
      </dsp:txXfrm>
    </dsp:sp>
    <dsp:sp modelId="{5767A2A5-63F7-4B4D-8980-E3B55D86C4BA}">
      <dsp:nvSpPr>
        <dsp:cNvPr id="0" name=""/>
        <dsp:cNvSpPr/>
      </dsp:nvSpPr>
      <dsp:spPr>
        <a:xfrm>
          <a:off x="3004452" y="2738853"/>
          <a:ext cx="2042467" cy="125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Number of Convictions</a:t>
          </a:r>
        </a:p>
        <a:p>
          <a:pPr marL="114300" lvl="1" indent="-114300" algn="l" defTabSz="622300">
            <a:lnSpc>
              <a:spcPct val="90000"/>
            </a:lnSpc>
            <a:spcBef>
              <a:spcPct val="0"/>
            </a:spcBef>
            <a:spcAft>
              <a:spcPct val="15000"/>
            </a:spcAft>
            <a:buChar char="•"/>
          </a:pPr>
          <a:r>
            <a:rPr lang="en-US" sz="1400" kern="1200" dirty="0"/>
            <a:t>Type of Offense(s)</a:t>
          </a:r>
        </a:p>
      </dsp:txBody>
      <dsp:txXfrm>
        <a:off x="3004452" y="2738853"/>
        <a:ext cx="2042467" cy="1259521"/>
      </dsp:txXfrm>
    </dsp:sp>
    <dsp:sp modelId="{3A66D0FD-FE09-684E-8C2F-1377A38C224C}">
      <dsp:nvSpPr>
        <dsp:cNvPr id="0" name=""/>
        <dsp:cNvSpPr/>
      </dsp:nvSpPr>
      <dsp:spPr>
        <a:xfrm>
          <a:off x="5046920" y="934659"/>
          <a:ext cx="748904" cy="1429740"/>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6677FD-CCC8-5440-9183-361D25A60535}">
      <dsp:nvSpPr>
        <dsp:cNvPr id="0" name=""/>
        <dsp:cNvSpPr/>
      </dsp:nvSpPr>
      <dsp:spPr>
        <a:xfrm>
          <a:off x="5795825" y="935354"/>
          <a:ext cx="2042467" cy="1429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Social Determinants</a:t>
          </a:r>
        </a:p>
      </dsp:txBody>
      <dsp:txXfrm>
        <a:off x="5795825" y="935354"/>
        <a:ext cx="2042467" cy="1429727"/>
      </dsp:txXfrm>
    </dsp:sp>
    <dsp:sp modelId="{B56B985F-F7CC-1E42-BAE8-4FB92576AC9B}">
      <dsp:nvSpPr>
        <dsp:cNvPr id="0" name=""/>
        <dsp:cNvSpPr/>
      </dsp:nvSpPr>
      <dsp:spPr>
        <a:xfrm>
          <a:off x="5795825" y="2738853"/>
          <a:ext cx="2042467" cy="125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Physical Health</a:t>
          </a:r>
        </a:p>
        <a:p>
          <a:pPr marL="114300" lvl="1" indent="-114300" algn="l" defTabSz="622300">
            <a:lnSpc>
              <a:spcPct val="90000"/>
            </a:lnSpc>
            <a:spcBef>
              <a:spcPct val="0"/>
            </a:spcBef>
            <a:spcAft>
              <a:spcPct val="15000"/>
            </a:spcAft>
            <a:buChar char="•"/>
          </a:pPr>
          <a:r>
            <a:rPr lang="en-US" sz="1400" kern="1200" dirty="0"/>
            <a:t>Psychosocial Health</a:t>
          </a:r>
        </a:p>
        <a:p>
          <a:pPr marL="114300" lvl="1" indent="-114300" algn="l" defTabSz="622300">
            <a:lnSpc>
              <a:spcPct val="90000"/>
            </a:lnSpc>
            <a:spcBef>
              <a:spcPct val="0"/>
            </a:spcBef>
            <a:spcAft>
              <a:spcPct val="15000"/>
            </a:spcAft>
            <a:buChar char="•"/>
          </a:pPr>
          <a:r>
            <a:rPr lang="en-US" sz="1400" kern="1200" dirty="0"/>
            <a:t>Housing</a:t>
          </a:r>
        </a:p>
        <a:p>
          <a:pPr marL="114300" lvl="1" indent="-114300" algn="l" defTabSz="622300">
            <a:lnSpc>
              <a:spcPct val="90000"/>
            </a:lnSpc>
            <a:spcBef>
              <a:spcPct val="0"/>
            </a:spcBef>
            <a:spcAft>
              <a:spcPct val="15000"/>
            </a:spcAft>
            <a:buChar char="•"/>
          </a:pPr>
          <a:r>
            <a:rPr lang="en-US" sz="1400" kern="1200" dirty="0"/>
            <a:t>Finances/Employment</a:t>
          </a:r>
        </a:p>
      </dsp:txBody>
      <dsp:txXfrm>
        <a:off x="5795825" y="2738853"/>
        <a:ext cx="2042467" cy="1259521"/>
      </dsp:txXfrm>
    </dsp:sp>
    <dsp:sp modelId="{43D81EB6-066A-B042-BB4C-96F0372A7E74}">
      <dsp:nvSpPr>
        <dsp:cNvPr id="0" name=""/>
        <dsp:cNvSpPr/>
      </dsp:nvSpPr>
      <dsp:spPr>
        <a:xfrm>
          <a:off x="7838292" y="934659"/>
          <a:ext cx="748904" cy="1429740"/>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87A1BC-D8FE-0943-B1C7-0BA68EC93706}">
      <dsp:nvSpPr>
        <dsp:cNvPr id="0" name=""/>
        <dsp:cNvSpPr/>
      </dsp:nvSpPr>
      <dsp:spPr>
        <a:xfrm>
          <a:off x="8740382" y="833230"/>
          <a:ext cx="1736097" cy="1736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Social Productivity</a:t>
          </a:r>
        </a:p>
      </dsp:txBody>
      <dsp:txXfrm>
        <a:off x="8994628" y="1087476"/>
        <a:ext cx="1227605" cy="1227605"/>
      </dsp:txXfrm>
    </dsp:sp>
    <dsp:sp modelId="{76DFA831-C1F4-604F-9A4E-A04B23FABC59}">
      <dsp:nvSpPr>
        <dsp:cNvPr id="0" name=""/>
        <dsp:cNvSpPr/>
      </dsp:nvSpPr>
      <dsp:spPr>
        <a:xfrm>
          <a:off x="8587197" y="2738853"/>
          <a:ext cx="2042467" cy="125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Relationships</a:t>
          </a:r>
        </a:p>
        <a:p>
          <a:pPr marL="114300" lvl="1" indent="-114300" algn="l" defTabSz="622300">
            <a:lnSpc>
              <a:spcPct val="90000"/>
            </a:lnSpc>
            <a:spcBef>
              <a:spcPct val="0"/>
            </a:spcBef>
            <a:spcAft>
              <a:spcPct val="15000"/>
            </a:spcAft>
            <a:buChar char="•"/>
          </a:pPr>
          <a:r>
            <a:rPr lang="en-US" sz="1400" kern="1200" dirty="0"/>
            <a:t>Social Supports</a:t>
          </a:r>
        </a:p>
        <a:p>
          <a:pPr marL="114300" lvl="1" indent="-114300" algn="l" defTabSz="622300">
            <a:lnSpc>
              <a:spcPct val="90000"/>
            </a:lnSpc>
            <a:spcBef>
              <a:spcPct val="0"/>
            </a:spcBef>
            <a:spcAft>
              <a:spcPct val="15000"/>
            </a:spcAft>
            <a:buChar char="•"/>
          </a:pPr>
          <a:r>
            <a:rPr lang="en-US" sz="1400" kern="1200" dirty="0"/>
            <a:t>Creativity</a:t>
          </a:r>
        </a:p>
        <a:p>
          <a:pPr marL="114300" lvl="1" indent="-114300" algn="l" defTabSz="622300">
            <a:lnSpc>
              <a:spcPct val="90000"/>
            </a:lnSpc>
            <a:spcBef>
              <a:spcPct val="0"/>
            </a:spcBef>
            <a:spcAft>
              <a:spcPct val="15000"/>
            </a:spcAft>
            <a:buChar char="•"/>
          </a:pPr>
          <a:r>
            <a:rPr lang="en-US" sz="1400" kern="1200" dirty="0"/>
            <a:t>Role</a:t>
          </a:r>
        </a:p>
      </dsp:txBody>
      <dsp:txXfrm>
        <a:off x="8587197" y="2738853"/>
        <a:ext cx="2042467" cy="12595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7CA69-CB3A-664B-B3B9-07E401CC9B41}">
      <dsp:nvSpPr>
        <dsp:cNvPr id="0" name=""/>
        <dsp:cNvSpPr/>
      </dsp:nvSpPr>
      <dsp:spPr>
        <a:xfrm>
          <a:off x="1807979" y="0"/>
          <a:ext cx="2651919" cy="265191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Community Capacity (which programs are available?)</a:t>
          </a:r>
        </a:p>
      </dsp:txBody>
      <dsp:txXfrm>
        <a:off x="2470959" y="1325960"/>
        <a:ext cx="1325959" cy="1325959"/>
      </dsp:txXfrm>
    </dsp:sp>
    <dsp:sp modelId="{42D25A99-8800-724F-8F57-7AF7ED867525}">
      <dsp:nvSpPr>
        <dsp:cNvPr id="0" name=""/>
        <dsp:cNvSpPr/>
      </dsp:nvSpPr>
      <dsp:spPr>
        <a:xfrm>
          <a:off x="482020" y="2651919"/>
          <a:ext cx="2651919" cy="265191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Criminal Justice Risk with emphasis on Violence</a:t>
          </a:r>
        </a:p>
      </dsp:txBody>
      <dsp:txXfrm>
        <a:off x="1145000" y="3977879"/>
        <a:ext cx="1325959" cy="1325959"/>
      </dsp:txXfrm>
    </dsp:sp>
    <dsp:sp modelId="{6A88C4ED-FA69-8044-AD3C-232DA9A59BAD}">
      <dsp:nvSpPr>
        <dsp:cNvPr id="0" name=""/>
        <dsp:cNvSpPr/>
      </dsp:nvSpPr>
      <dsp:spPr>
        <a:xfrm rot="10800000">
          <a:off x="1807979" y="2651919"/>
          <a:ext cx="2651919" cy="265191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Protective Factors—housing, relationships, community involvement</a:t>
          </a:r>
        </a:p>
      </dsp:txBody>
      <dsp:txXfrm rot="10800000">
        <a:off x="2470959" y="2651919"/>
        <a:ext cx="1325959" cy="1325959"/>
      </dsp:txXfrm>
    </dsp:sp>
    <dsp:sp modelId="{F29CE09D-BF2D-9D49-A07D-6C9093055922}">
      <dsp:nvSpPr>
        <dsp:cNvPr id="0" name=""/>
        <dsp:cNvSpPr/>
      </dsp:nvSpPr>
      <dsp:spPr>
        <a:xfrm>
          <a:off x="3133939" y="2651919"/>
          <a:ext cx="2651919" cy="265191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Health with emphasis on MH and SUD care; address physical health </a:t>
          </a:r>
          <a:r>
            <a:rPr lang="en-US" sz="1400" kern="1200" dirty="0" err="1"/>
            <a:t>nees</a:t>
          </a:r>
          <a:endParaRPr lang="en-US" sz="1400" kern="1200" dirty="0"/>
        </a:p>
      </dsp:txBody>
      <dsp:txXfrm>
        <a:off x="3796919" y="3977879"/>
        <a:ext cx="1325959" cy="132595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CE482-E0DE-8A47-AC53-8B9C4FD6E813}" type="datetimeFigureOut">
              <a:rPr lang="en-US" smtClean="0"/>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F7E33-63F8-B949-AB8B-D6524E3BF838}" type="slidenum">
              <a:rPr lang="en-US" smtClean="0"/>
              <a:t>‹#›</a:t>
            </a:fld>
            <a:endParaRPr lang="en-US"/>
          </a:p>
        </p:txBody>
      </p:sp>
    </p:spTree>
    <p:extLst>
      <p:ext uri="{BB962C8B-B14F-4D97-AF65-F5344CB8AC3E}">
        <p14:creationId xmlns:p14="http://schemas.microsoft.com/office/powerpoint/2010/main" val="62929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ABB63-8299-574D-8F60-9C29ED948DD0}" type="slidenum">
              <a:rPr lang="en-US" smtClean="0"/>
              <a:t>4</a:t>
            </a:fld>
            <a:endParaRPr lang="en-US" dirty="0"/>
          </a:p>
        </p:txBody>
      </p:sp>
    </p:spTree>
    <p:extLst>
      <p:ext uri="{BB962C8B-B14F-4D97-AF65-F5344CB8AC3E}">
        <p14:creationId xmlns:p14="http://schemas.microsoft.com/office/powerpoint/2010/main" val="94785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a:solidFill>
                  <a:schemeClr val="tx1"/>
                </a:solidFill>
                <a:effectLst/>
                <a:latin typeface="+mn-lt"/>
                <a:ea typeface="+mn-ea"/>
                <a:cs typeface="+mn-cs"/>
              </a:rPr>
              <a:t>Butts and colleagues (2010) then recommended </a:t>
            </a:r>
            <a:r>
              <a:rPr lang="en-US" sz="1200" b="1" u="none" kern="1200">
                <a:solidFill>
                  <a:schemeClr val="tx1"/>
                </a:solidFill>
                <a:effectLst/>
                <a:latin typeface="+mn-lt"/>
                <a:ea typeface="+mn-ea"/>
                <a:cs typeface="+mn-cs"/>
              </a:rPr>
              <a:t>six practice domains</a:t>
            </a:r>
            <a:r>
              <a:rPr lang="en-US" sz="1200" u="none" kern="1200">
                <a:solidFill>
                  <a:schemeClr val="tx1"/>
                </a:solidFill>
                <a:effectLst/>
                <a:latin typeface="+mn-lt"/>
                <a:ea typeface="+mn-ea"/>
                <a:cs typeface="+mn-cs"/>
              </a:rPr>
              <a:t> (areas youth can/should focus on to get them on the right track) in which juvenile justice system could work to develop the two core youth assets (Butts et al., 2010). With these six domains, practitioners can design interventions and construct outcome measures. The six domains are: 1) Work; 2) Education; 3) Relationships; 4) Community; 5) Health, and 6) Creativity. For examples of aligning small steps, larger goals and Butts’ six practice domains please refer to Appendix P. </a:t>
            </a:r>
          </a:p>
          <a:p>
            <a:r>
              <a:rPr lang="en-US" sz="1200" u="none" kern="1200">
                <a:solidFill>
                  <a:schemeClr val="tx1"/>
                </a:solidFill>
                <a:effectLst/>
                <a:latin typeface="+mn-lt"/>
                <a:ea typeface="+mn-ea"/>
                <a:cs typeface="+mn-cs"/>
              </a:rPr>
              <a:t> </a:t>
            </a:r>
          </a:p>
          <a:p>
            <a:endParaRPr lang="en-US" u="none"/>
          </a:p>
        </p:txBody>
      </p:sp>
      <p:sp>
        <p:nvSpPr>
          <p:cNvPr id="4" name="Slide Number Placeholder 3"/>
          <p:cNvSpPr>
            <a:spLocks noGrp="1"/>
          </p:cNvSpPr>
          <p:nvPr>
            <p:ph type="sldNum" sz="quarter" idx="10"/>
          </p:nvPr>
        </p:nvSpPr>
        <p:spPr/>
        <p:txBody>
          <a:bodyPr/>
          <a:lstStyle/>
          <a:p>
            <a:fld id="{AC5E8845-9551-CD43-981C-E495E7EEF951}" type="slidenum">
              <a:rPr lang="en-US" smtClean="0"/>
              <a:t>24</a:t>
            </a:fld>
            <a:endParaRPr lang="en-US"/>
          </a:p>
        </p:txBody>
      </p:sp>
    </p:spTree>
    <p:extLst>
      <p:ext uri="{BB962C8B-B14F-4D97-AF65-F5344CB8AC3E}">
        <p14:creationId xmlns:p14="http://schemas.microsoft.com/office/powerpoint/2010/main" val="67840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4A2F-7AB9-FA41-B929-B4E34EBDD57F}" type="slidenum">
              <a:rPr lang="en-US" smtClean="0"/>
              <a:t>25</a:t>
            </a:fld>
            <a:endParaRPr lang="en-US" dirty="0"/>
          </a:p>
        </p:txBody>
      </p:sp>
    </p:spTree>
    <p:extLst>
      <p:ext uri="{BB962C8B-B14F-4D97-AF65-F5344CB8AC3E}">
        <p14:creationId xmlns:p14="http://schemas.microsoft.com/office/powerpoint/2010/main" val="162926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366558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a:t>
            </a:r>
          </a:p>
          <a:p>
            <a:r>
              <a:rPr lang="en-US" dirty="0"/>
              <a:t>Present as options are sample of things to consider</a:t>
            </a:r>
          </a:p>
        </p:txBody>
      </p:sp>
    </p:spTree>
    <p:extLst>
      <p:ext uri="{BB962C8B-B14F-4D97-AF65-F5344CB8AC3E}">
        <p14:creationId xmlns:p14="http://schemas.microsoft.com/office/powerpoint/2010/main" val="19051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a:t>
            </a:r>
          </a:p>
        </p:txBody>
      </p:sp>
    </p:spTree>
    <p:extLst>
      <p:ext uri="{BB962C8B-B14F-4D97-AF65-F5344CB8AC3E}">
        <p14:creationId xmlns:p14="http://schemas.microsoft.com/office/powerpoint/2010/main" val="51523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a:t>
            </a:r>
          </a:p>
        </p:txBody>
      </p:sp>
    </p:spTree>
    <p:extLst>
      <p:ext uri="{BB962C8B-B14F-4D97-AF65-F5344CB8AC3E}">
        <p14:creationId xmlns:p14="http://schemas.microsoft.com/office/powerpoint/2010/main" val="324541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a:t>
            </a:r>
          </a:p>
        </p:txBody>
      </p:sp>
    </p:spTree>
    <p:extLst>
      <p:ext uri="{BB962C8B-B14F-4D97-AF65-F5344CB8AC3E}">
        <p14:creationId xmlns:p14="http://schemas.microsoft.com/office/powerpoint/2010/main" val="19450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a:t>
            </a:r>
          </a:p>
        </p:txBody>
      </p:sp>
    </p:spTree>
    <p:extLst>
      <p:ext uri="{BB962C8B-B14F-4D97-AF65-F5344CB8AC3E}">
        <p14:creationId xmlns:p14="http://schemas.microsoft.com/office/powerpoint/2010/main" val="176177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4165C6-D9DE-D041-A4C0-C53D0D554A7E}" type="slidenum">
              <a:rPr lang="en-US" smtClean="0"/>
              <a:t>22</a:t>
            </a:fld>
            <a:endParaRPr lang="en-US"/>
          </a:p>
        </p:txBody>
      </p:sp>
    </p:spTree>
    <p:extLst>
      <p:ext uri="{BB962C8B-B14F-4D97-AF65-F5344CB8AC3E}">
        <p14:creationId xmlns:p14="http://schemas.microsoft.com/office/powerpoint/2010/main" val="223181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a:t>
            </a:r>
          </a:p>
          <a:p>
            <a:pPr marL="171450" indent="-171450">
              <a:buFont typeface="Arial" panose="020B0604020202020204" pitchFamily="34" charset="0"/>
              <a:buChar char="•"/>
            </a:pPr>
            <a:r>
              <a:rPr lang="en-US" dirty="0"/>
              <a:t>Needs rounded to nearest Hundredth </a:t>
            </a:r>
          </a:p>
          <a:p>
            <a:pPr marL="171450" indent="-171450">
              <a:buFont typeface="Arial" panose="020B0604020202020204" pitchFamily="34" charset="0"/>
              <a:buChar char="•"/>
            </a:pPr>
            <a:r>
              <a:rPr lang="en-US" dirty="0"/>
              <a:t>CIRT Capacity not included </a:t>
            </a:r>
          </a:p>
          <a:p>
            <a:pPr marL="171450" indent="-171450">
              <a:buFont typeface="Arial" panose="020B0604020202020204" pitchFamily="34" charset="0"/>
              <a:buChar char="•"/>
            </a:pPr>
            <a:r>
              <a:rPr lang="en-US" dirty="0"/>
              <a:t>Capacity for UYA </a:t>
            </a:r>
            <a:r>
              <a:rPr lang="en-US" dirty="0" err="1"/>
              <a:t>BronxConnect</a:t>
            </a:r>
            <a:r>
              <a:rPr lang="en-US" dirty="0"/>
              <a:t> (Life Skills programming) put under ”No formal programming” </a:t>
            </a:r>
          </a:p>
        </p:txBody>
      </p:sp>
      <p:sp>
        <p:nvSpPr>
          <p:cNvPr id="4" name="Slide Number Placeholder 3"/>
          <p:cNvSpPr>
            <a:spLocks noGrp="1"/>
          </p:cNvSpPr>
          <p:nvPr>
            <p:ph type="sldNum" sz="quarter" idx="5"/>
          </p:nvPr>
        </p:nvSpPr>
        <p:spPr/>
        <p:txBody>
          <a:bodyPr/>
          <a:lstStyle/>
          <a:p>
            <a:fld id="{DF8922C7-85F4-224B-AC8E-D95E8E94F956}" type="slidenum">
              <a:rPr lang="en-US" smtClean="0"/>
              <a:t>23</a:t>
            </a:fld>
            <a:endParaRPr lang="en-US"/>
          </a:p>
        </p:txBody>
      </p:sp>
    </p:spTree>
    <p:extLst>
      <p:ext uri="{BB962C8B-B14F-4D97-AF65-F5344CB8AC3E}">
        <p14:creationId xmlns:p14="http://schemas.microsoft.com/office/powerpoint/2010/main" val="312759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31991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782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9904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650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7069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and Content_no footer">
    <p:spTree>
      <p:nvGrpSpPr>
        <p:cNvPr id="1" name=""/>
        <p:cNvGrpSpPr/>
        <p:nvPr/>
      </p:nvGrpSpPr>
      <p:grpSpPr>
        <a:xfrm>
          <a:off x="0" y="0"/>
          <a:ext cx="0" cy="0"/>
          <a:chOff x="0" y="0"/>
          <a:chExt cx="0" cy="0"/>
        </a:xfrm>
      </p:grpSpPr>
      <p:sp>
        <p:nvSpPr>
          <p:cNvPr id="2" name="Title 1"/>
          <p:cNvSpPr>
            <a:spLocks noGrp="1"/>
          </p:cNvSpPr>
          <p:nvPr>
            <p:ph type="title"/>
          </p:nvPr>
        </p:nvSpPr>
        <p:spPr>
          <a:xfrm>
            <a:off x="231422" y="186306"/>
            <a:ext cx="11700747" cy="1011807"/>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31422" y="1369029"/>
            <a:ext cx="11700746" cy="5302665"/>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SzPct val="100000"/>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794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226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68440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8699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705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9584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198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34455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1915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031319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 id="2147483700" r:id="rId12"/>
    <p:sldLayoutId id="2147483701" r:id="rId13"/>
    <p:sldLayoutId id="2147483702" r:id="rId14"/>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avb.2021.101689"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177/10986111241265290" TargetMode="External"/><Relationship Id="rId3" Type="http://schemas.openxmlformats.org/officeDocument/2006/relationships/hyperlink" Target="https://doi.org/10.1177/0093854817749255" TargetMode="External"/><Relationship Id="rId7" Type="http://schemas.openxmlformats.org/officeDocument/2006/relationships/hyperlink" Target="https://doi.org/10.1177/0306624X211049182" TargetMode="External"/><Relationship Id="rId2" Type="http://schemas.openxmlformats.org/officeDocument/2006/relationships/hyperlink" Target="https://doi.org/10.1177/00938548211036474" TargetMode="External"/><Relationship Id="rId1" Type="http://schemas.openxmlformats.org/officeDocument/2006/relationships/slideLayout" Target="../slideLayouts/slideLayout14.xml"/><Relationship Id="rId6" Type="http://schemas.openxmlformats.org/officeDocument/2006/relationships/hyperlink" Target="https://doi.org/10.1080/23774657.2023.2228501" TargetMode="External"/><Relationship Id="rId11" Type="http://schemas.openxmlformats.org/officeDocument/2006/relationships/hyperlink" Target="https://doi.org/10.1080/23774657.2018.1555442" TargetMode="External"/><Relationship Id="rId5" Type="http://schemas.openxmlformats.org/officeDocument/2006/relationships/hyperlink" Target="https://doi.org/10.1177/00938548231165278" TargetMode="External"/><Relationship Id="rId10" Type="http://schemas.openxmlformats.org/officeDocument/2006/relationships/hyperlink" Target="https://doi.org/10.1177/0044118X21996386" TargetMode="External"/><Relationship Id="rId4" Type="http://schemas.openxmlformats.org/officeDocument/2006/relationships/hyperlink" Target="http://www.uscourts.gov/sites/default/files/usct10024-fedprobation-dec2016_0.pdf" TargetMode="External"/><Relationship Id="rId9" Type="http://schemas.openxmlformats.org/officeDocument/2006/relationships/hyperlink" Target="https://doi.org/10.1176/appi.ps.20230029"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177/1043986217750444" TargetMode="External"/><Relationship Id="rId3" Type="http://schemas.openxmlformats.org/officeDocument/2006/relationships/hyperlink" Target="https://doi.org/10.1177/0032885520968242" TargetMode="External"/><Relationship Id="rId7" Type="http://schemas.openxmlformats.org/officeDocument/2006/relationships/hyperlink" Target="https://doi.org/10.1016/j.avb.2020.101459" TargetMode="External"/><Relationship Id="rId12" Type="http://schemas.openxmlformats.org/officeDocument/2006/relationships/hyperlink" Target="https://doi.org/10.1177/0093854814548447" TargetMode="External"/><Relationship Id="rId2" Type="http://schemas.openxmlformats.org/officeDocument/2006/relationships/hyperlink" Target="https://doi.org/10.1093/bjc/azab020" TargetMode="External"/><Relationship Id="rId1" Type="http://schemas.openxmlformats.org/officeDocument/2006/relationships/slideLayout" Target="../slideLayouts/slideLayout7.xml"/><Relationship Id="rId6" Type="http://schemas.openxmlformats.org/officeDocument/2006/relationships/hyperlink" Target="https://doi-org.mutex.gmu.edu/10.1111/1745-9133.12694" TargetMode="External"/><Relationship Id="rId11" Type="http://schemas.openxmlformats.org/officeDocument/2006/relationships/hyperlink" Target="https://doi.org/10.1080/10509674.2016.1257534" TargetMode="External"/><Relationship Id="rId5" Type="http://schemas.openxmlformats.org/officeDocument/2006/relationships/hyperlink" Target="https://doi.org/10.1016/j.evalprogplan.2017.01.001" TargetMode="External"/><Relationship Id="rId10" Type="http://schemas.openxmlformats.org/officeDocument/2006/relationships/hyperlink" Target="https://doi.org/10.1177/0306624X16681091" TargetMode="External"/><Relationship Id="rId4" Type="http://schemas.openxmlformats.org/officeDocument/2006/relationships/hyperlink" Target="https://doi.org/10.1080/14659891.2024.2403080" TargetMode="External"/><Relationship Id="rId9" Type="http://schemas.openxmlformats.org/officeDocument/2006/relationships/hyperlink" Target="https://doi.org/10.1080/23774657.2019.1696252V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C3E8C-EE9C-2401-AF61-47F291615F9A}"/>
              </a:ext>
            </a:extLst>
          </p:cNvPr>
          <p:cNvSpPr>
            <a:spLocks noGrp="1"/>
          </p:cNvSpPr>
          <p:nvPr>
            <p:ph type="ctrTitle"/>
          </p:nvPr>
        </p:nvSpPr>
        <p:spPr>
          <a:xfrm>
            <a:off x="978380" y="393138"/>
            <a:ext cx="10235237" cy="2621154"/>
          </a:xfrm>
        </p:spPr>
        <p:txBody>
          <a:bodyPr>
            <a:normAutofit/>
          </a:bodyPr>
          <a:lstStyle/>
          <a:p>
            <a:r>
              <a:rPr lang="en-US" sz="4000" b="1" i="0" dirty="0">
                <a:effectLst/>
                <a:latin typeface="proxima-nova"/>
              </a:rPr>
              <a:t>"</a:t>
            </a:r>
            <a:r>
              <a:rPr lang="en-US" sz="4000" b="1" i="0" dirty="0">
                <a:effectLst/>
                <a:latin typeface="Arial Rounded MT Bold" panose="020F0704030504030204" pitchFamily="34" charset="77"/>
              </a:rPr>
              <a:t>How to Improve" the Psychology </a:t>
            </a:r>
            <a:br>
              <a:rPr lang="en-US" sz="4000" b="1" i="0" dirty="0">
                <a:effectLst/>
                <a:latin typeface="Arial Rounded MT Bold" panose="020F0704030504030204" pitchFamily="34" charset="77"/>
              </a:rPr>
            </a:br>
            <a:r>
              <a:rPr lang="en-US" sz="4000" b="1" i="0" dirty="0">
                <a:effectLst/>
                <a:latin typeface="Arial Rounded MT Bold" panose="020F0704030504030204" pitchFamily="34" charset="77"/>
              </a:rPr>
              <a:t>of Criminal Conduct (PCC) and Risk-Need-Responsivity (RNR) Frameworks</a:t>
            </a:r>
            <a:endParaRPr lang="en-US" dirty="0">
              <a:latin typeface="Arial Rounded MT Bold" panose="020F0704030504030204" pitchFamily="34" charset="77"/>
            </a:endParaRPr>
          </a:p>
        </p:txBody>
      </p:sp>
      <p:sp>
        <p:nvSpPr>
          <p:cNvPr id="5" name="Subtitle 4">
            <a:extLst>
              <a:ext uri="{FF2B5EF4-FFF2-40B4-BE49-F238E27FC236}">
                <a16:creationId xmlns:a16="http://schemas.microsoft.com/office/drawing/2014/main" id="{B548FE83-AE07-A081-8E1A-F92175D1E2A1}"/>
              </a:ext>
            </a:extLst>
          </p:cNvPr>
          <p:cNvSpPr>
            <a:spLocks noGrp="1"/>
          </p:cNvSpPr>
          <p:nvPr>
            <p:ph type="subTitle" idx="1"/>
          </p:nvPr>
        </p:nvSpPr>
        <p:spPr>
          <a:xfrm>
            <a:off x="2484800" y="3429000"/>
            <a:ext cx="7588155" cy="1749018"/>
          </a:xfrm>
        </p:spPr>
        <p:txBody>
          <a:bodyPr>
            <a:normAutofit fontScale="92500" lnSpcReduction="10000"/>
          </a:bodyPr>
          <a:lstStyle/>
          <a:p>
            <a:pPr>
              <a:lnSpc>
                <a:spcPct val="100000"/>
              </a:lnSpc>
              <a:spcBef>
                <a:spcPts val="0"/>
              </a:spcBef>
            </a:pPr>
            <a:r>
              <a:rPr lang="en-US" sz="2200" b="1" i="0" dirty="0">
                <a:solidFill>
                  <a:srgbClr val="00547A"/>
                </a:solidFill>
                <a:effectLst/>
                <a:latin typeface="Tw Cen MT" panose="020B0602020104020603" pitchFamily="34" charset="77"/>
              </a:rPr>
              <a:t>Fourth International Correctional Research Symposium 2025</a:t>
            </a:r>
          </a:p>
          <a:p>
            <a:pPr>
              <a:lnSpc>
                <a:spcPct val="100000"/>
              </a:lnSpc>
              <a:spcBef>
                <a:spcPts val="0"/>
              </a:spcBef>
            </a:pPr>
            <a:br>
              <a:rPr lang="en-US" sz="2200" b="1" i="0" dirty="0">
                <a:solidFill>
                  <a:srgbClr val="00547A"/>
                </a:solidFill>
                <a:effectLst/>
                <a:latin typeface="Tw Cen MT" panose="020B0602020104020603" pitchFamily="34" charset="77"/>
              </a:rPr>
            </a:br>
            <a:r>
              <a:rPr lang="en-US" sz="2200" b="1" dirty="0">
                <a:latin typeface="Tw Cen MT" panose="020B0602020104020603" pitchFamily="34" charset="77"/>
              </a:rPr>
              <a:t>Faye S. Taxman, Ph.D.</a:t>
            </a:r>
          </a:p>
          <a:p>
            <a:pPr>
              <a:lnSpc>
                <a:spcPct val="100000"/>
              </a:lnSpc>
              <a:spcBef>
                <a:spcPts val="0"/>
              </a:spcBef>
            </a:pPr>
            <a:r>
              <a:rPr lang="en-US" sz="2200" b="1" dirty="0">
                <a:latin typeface="Tw Cen MT" panose="020B0602020104020603" pitchFamily="34" charset="77"/>
              </a:rPr>
              <a:t>University Professor</a:t>
            </a:r>
          </a:p>
          <a:p>
            <a:pPr>
              <a:lnSpc>
                <a:spcPct val="100000"/>
              </a:lnSpc>
              <a:spcBef>
                <a:spcPts val="0"/>
              </a:spcBef>
            </a:pPr>
            <a:r>
              <a:rPr lang="en-US" sz="2200" b="1" dirty="0">
                <a:latin typeface="Tw Cen MT" panose="020B0602020104020603" pitchFamily="34" charset="77"/>
              </a:rPr>
              <a:t>George Mason University</a:t>
            </a:r>
          </a:p>
          <a:p>
            <a:pPr>
              <a:lnSpc>
                <a:spcPct val="100000"/>
              </a:lnSpc>
              <a:spcBef>
                <a:spcPts val="0"/>
              </a:spcBef>
            </a:pPr>
            <a:r>
              <a:rPr lang="en-US" sz="2200" b="1" dirty="0">
                <a:latin typeface="Tw Cen MT" panose="020B0602020104020603" pitchFamily="34" charset="77"/>
              </a:rPr>
              <a:t>ftaxman@gmu.edu</a:t>
            </a:r>
          </a:p>
          <a:p>
            <a:endParaRPr lang="en-US" dirty="0"/>
          </a:p>
        </p:txBody>
      </p:sp>
      <p:sp>
        <p:nvSpPr>
          <p:cNvPr id="2" name="TextBox 1">
            <a:extLst>
              <a:ext uri="{FF2B5EF4-FFF2-40B4-BE49-F238E27FC236}">
                <a16:creationId xmlns:a16="http://schemas.microsoft.com/office/drawing/2014/main" id="{3936FD6A-BEBA-845E-81C2-D24E5FF59FCA}"/>
              </a:ext>
            </a:extLst>
          </p:cNvPr>
          <p:cNvSpPr txBox="1"/>
          <p:nvPr/>
        </p:nvSpPr>
        <p:spPr>
          <a:xfrm>
            <a:off x="88604" y="5767157"/>
            <a:ext cx="12014791" cy="1354217"/>
          </a:xfrm>
          <a:prstGeom prst="rect">
            <a:avLst/>
          </a:prstGeom>
          <a:noFill/>
        </p:spPr>
        <p:txBody>
          <a:bodyPr wrap="square" rtlCol="0">
            <a:spAutoFit/>
          </a:bodyPr>
          <a:lstStyle/>
          <a:p>
            <a:r>
              <a:rPr lang="en-US" sz="1600" b="1" dirty="0">
                <a:latin typeface="Tw Cen MT" panose="020B0602020104020603" pitchFamily="34" charset="77"/>
              </a:rPr>
              <a:t>Acknowledgements:  Appreciation to the ICPA for their support and to the National Institute of Health—The National Institute on Drug Abuse’s Justice Community Opioid/Overdose Innovation Network (JCOIN) (</a:t>
            </a:r>
            <a:r>
              <a:rPr lang="en-US" sz="1600" b="1" i="0" u="none" strike="noStrike" dirty="0">
                <a:solidFill>
                  <a:srgbClr val="212121"/>
                </a:solidFill>
                <a:effectLst/>
                <a:latin typeface="Tw Cen MT" panose="020B0602020104020603" pitchFamily="34" charset="77"/>
              </a:rPr>
              <a:t>U2C DA050097, MPI Taxman &amp; Rudes) and </a:t>
            </a:r>
            <a:r>
              <a:rPr lang="en-US" sz="1600" b="1" dirty="0">
                <a:solidFill>
                  <a:schemeClr val="tx1"/>
                </a:solidFill>
                <a:latin typeface="Tw Cen MT" panose="020B0602020104020603" pitchFamily="34" charset="77"/>
              </a:rPr>
              <a:t>the National Institute of Mental Health Evaluation of Stepping Up (R01 MH118680, Taxman &amp; Johnson).  </a:t>
            </a:r>
            <a:r>
              <a:rPr lang="en-US" sz="1600" b="1" dirty="0">
                <a:latin typeface="Tw Cen MT" panose="020B0602020104020603" pitchFamily="34" charset="77"/>
              </a:rPr>
              <a:t>Key people:  Dr. Ben Mackey, Dr. Danielle Rudes, Dr. James Byrne</a:t>
            </a:r>
            <a:r>
              <a:rPr lang="en-US" sz="1600" b="1" dirty="0">
                <a:solidFill>
                  <a:schemeClr val="bg1"/>
                </a:solidFill>
                <a:latin typeface="Tw Cen MT" panose="020B0602020104020603" pitchFamily="34" charset="77"/>
              </a:rPr>
              <a:t>. </a:t>
            </a:r>
          </a:p>
          <a:p>
            <a:endParaRPr lang="en-US" dirty="0"/>
          </a:p>
        </p:txBody>
      </p:sp>
    </p:spTree>
    <p:extLst>
      <p:ext uri="{BB962C8B-B14F-4D97-AF65-F5344CB8AC3E}">
        <p14:creationId xmlns:p14="http://schemas.microsoft.com/office/powerpoint/2010/main" val="1548581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CFCD9E-9BDD-059A-ED0A-A7C34BB48191}"/>
              </a:ext>
            </a:extLst>
          </p:cNvPr>
          <p:cNvSpPr>
            <a:spLocks noGrp="1"/>
          </p:cNvSpPr>
          <p:nvPr>
            <p:ph type="ctrTitle"/>
          </p:nvPr>
        </p:nvSpPr>
        <p:spPr/>
        <p:txBody>
          <a:bodyPr/>
          <a:lstStyle/>
          <a:p>
            <a:r>
              <a:rPr lang="en-US" sz="4000" i="1" dirty="0">
                <a:effectLst/>
                <a:latin typeface="Aptos" panose="020B0004020202020204" pitchFamily="34" charset="0"/>
                <a:ea typeface="Aptos" panose="020B0004020202020204" pitchFamily="34" charset="0"/>
                <a:cs typeface="Times New Roman" panose="02020603050405020304" pitchFamily="18" charset="0"/>
              </a:rPr>
              <a:t>Challenge 1</a:t>
            </a:r>
            <a:r>
              <a:rPr lang="en-US" sz="4000" dirty="0">
                <a:effectLst/>
                <a:latin typeface="Aptos" panose="020B0004020202020204" pitchFamily="34" charset="0"/>
                <a:ea typeface="Aptos" panose="020B0004020202020204" pitchFamily="34" charset="0"/>
                <a:cs typeface="Times New Roman" panose="02020603050405020304" pitchFamily="18" charset="0"/>
              </a:rPr>
              <a:t>:  Staffing of correctional agencies</a:t>
            </a:r>
            <a:r>
              <a:rPr lang="en-US" sz="4000" dirty="0">
                <a:effectLst/>
              </a:rPr>
              <a:t> </a:t>
            </a:r>
            <a:br>
              <a:rPr lang="en-US" sz="4000" dirty="0">
                <a:effectLst/>
              </a:rPr>
            </a:br>
            <a:endParaRPr lang="en-US" dirty="0"/>
          </a:p>
        </p:txBody>
      </p:sp>
    </p:spTree>
    <p:extLst>
      <p:ext uri="{BB962C8B-B14F-4D97-AF65-F5344CB8AC3E}">
        <p14:creationId xmlns:p14="http://schemas.microsoft.com/office/powerpoint/2010/main" val="4281531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82CB19-B0EF-DBD6-C3EB-18669C0F5289}"/>
              </a:ext>
            </a:extLst>
          </p:cNvPr>
          <p:cNvSpPr>
            <a:spLocks noGrp="1"/>
          </p:cNvSpPr>
          <p:nvPr>
            <p:ph type="title"/>
          </p:nvPr>
        </p:nvSpPr>
        <p:spPr/>
        <p:txBody>
          <a:bodyPr/>
          <a:lstStyle/>
          <a:p>
            <a:r>
              <a:rPr lang="en-US" dirty="0">
                <a:latin typeface="Arial Rounded MT Bold" panose="020F0704030504030204" pitchFamily="34" charset="77"/>
              </a:rPr>
              <a:t>Implementation Affects RNR Utilization</a:t>
            </a:r>
          </a:p>
        </p:txBody>
      </p:sp>
      <p:sp>
        <p:nvSpPr>
          <p:cNvPr id="5" name="Content Placeholder 4">
            <a:extLst>
              <a:ext uri="{FF2B5EF4-FFF2-40B4-BE49-F238E27FC236}">
                <a16:creationId xmlns:a16="http://schemas.microsoft.com/office/drawing/2014/main" id="{EF34E308-D478-5131-8F0C-AF652CBAA9D9}"/>
              </a:ext>
            </a:extLst>
          </p:cNvPr>
          <p:cNvSpPr>
            <a:spLocks noGrp="1"/>
          </p:cNvSpPr>
          <p:nvPr>
            <p:ph sz="half" idx="1"/>
          </p:nvPr>
        </p:nvSpPr>
        <p:spPr>
          <a:xfrm>
            <a:off x="612647" y="1410402"/>
            <a:ext cx="5259516" cy="5447598"/>
          </a:xfrm>
        </p:spPr>
        <p:txBody>
          <a:bodyPr>
            <a:normAutofit fontScale="32500" lnSpcReduction="20000"/>
          </a:bodyPr>
          <a:lstStyle/>
          <a:p>
            <a:pPr marL="0" indent="0">
              <a:buNone/>
            </a:pPr>
            <a:r>
              <a:rPr lang="en-US" sz="5100" b="1" u="sng" dirty="0">
                <a:latin typeface="Tw Cen MT" panose="020B0602020104020603" pitchFamily="34" charset="77"/>
              </a:rPr>
              <a:t>State of Practice</a:t>
            </a:r>
          </a:p>
          <a:p>
            <a:pPr>
              <a:spcBef>
                <a:spcPts val="0"/>
              </a:spcBef>
            </a:pPr>
            <a:r>
              <a:rPr lang="en-US" sz="6000" dirty="0">
                <a:latin typeface="Tw Cen MT" panose="020B0602020104020603" pitchFamily="34" charset="77"/>
              </a:rPr>
              <a:t>Staff often do not view themselves as professional or have the skills to be a semi-”clinician” </a:t>
            </a:r>
          </a:p>
          <a:p>
            <a:r>
              <a:rPr lang="en-US" sz="6000" dirty="0">
                <a:latin typeface="Tw Cen MT" panose="020B0602020104020603" pitchFamily="34" charset="77"/>
              </a:rPr>
              <a:t>Staff do not understand risk-need assessment tools</a:t>
            </a:r>
          </a:p>
          <a:p>
            <a:pPr lvl="1"/>
            <a:r>
              <a:rPr lang="en-US" sz="6000" dirty="0">
                <a:latin typeface="Tw Cen MT" panose="020B0602020104020603" pitchFamily="34" charset="77"/>
              </a:rPr>
              <a:t>The tools are deficit-focused and lack key traits that affect success such as mental illness, housing, stability, etc.</a:t>
            </a:r>
          </a:p>
          <a:p>
            <a:pPr lvl="1"/>
            <a:r>
              <a:rPr lang="en-US" sz="6000" dirty="0">
                <a:latin typeface="Tw Cen MT" panose="020B0602020104020603" pitchFamily="34" charset="77"/>
              </a:rPr>
              <a:t>The tools do not deal with public safety risks</a:t>
            </a:r>
          </a:p>
          <a:p>
            <a:pPr lvl="1"/>
            <a:r>
              <a:rPr lang="en-US" sz="6000" dirty="0">
                <a:latin typeface="Tw Cen MT" panose="020B0602020104020603" pitchFamily="34" charset="77"/>
              </a:rPr>
              <a:t>The tools fail to address crime severity</a:t>
            </a:r>
          </a:p>
          <a:p>
            <a:pPr lvl="1"/>
            <a:r>
              <a:rPr lang="en-US" sz="6000" dirty="0">
                <a:latin typeface="Tw Cen MT" panose="020B0602020104020603" pitchFamily="34" charset="77"/>
              </a:rPr>
              <a:t>The needs components are poorly understood</a:t>
            </a:r>
          </a:p>
          <a:p>
            <a:pPr>
              <a:lnSpc>
                <a:spcPct val="110000"/>
              </a:lnSpc>
              <a:spcBef>
                <a:spcPts val="0"/>
              </a:spcBef>
            </a:pPr>
            <a:r>
              <a:rPr lang="en-US" sz="6000" dirty="0">
                <a:latin typeface="Tw Cen MT" panose="020B0602020104020603" pitchFamily="34" charset="77"/>
              </a:rPr>
              <a:t>Implementation is usually done through a top-down approach</a:t>
            </a:r>
          </a:p>
          <a:p>
            <a:r>
              <a:rPr lang="en-US" sz="6000" dirty="0">
                <a:latin typeface="Tw Cen MT" panose="020B0602020104020603" pitchFamily="34" charset="77"/>
              </a:rPr>
              <a:t>Training focuses on ”what to do”, </a:t>
            </a:r>
            <a:r>
              <a:rPr lang="en-US" sz="6000" b="1" u="sng" dirty="0">
                <a:latin typeface="Tw Cen MT" panose="020B0602020104020603" pitchFamily="34" charset="77"/>
              </a:rPr>
              <a:t>not </a:t>
            </a:r>
            <a:r>
              <a:rPr lang="en-US" sz="6000" dirty="0">
                <a:latin typeface="Tw Cen MT" panose="020B0602020104020603" pitchFamily="34" charset="77"/>
              </a:rPr>
              <a:t>“how to” or “why”</a:t>
            </a:r>
          </a:p>
          <a:p>
            <a:endParaRPr lang="en-US" dirty="0"/>
          </a:p>
        </p:txBody>
      </p:sp>
      <p:sp>
        <p:nvSpPr>
          <p:cNvPr id="6" name="Content Placeholder 5">
            <a:extLst>
              <a:ext uri="{FF2B5EF4-FFF2-40B4-BE49-F238E27FC236}">
                <a16:creationId xmlns:a16="http://schemas.microsoft.com/office/drawing/2014/main" id="{9ECD892D-5D9F-E9A8-B2D2-94D19A7CB3AC}"/>
              </a:ext>
            </a:extLst>
          </p:cNvPr>
          <p:cNvSpPr>
            <a:spLocks noGrp="1"/>
          </p:cNvSpPr>
          <p:nvPr>
            <p:ph sz="half" idx="2"/>
          </p:nvPr>
        </p:nvSpPr>
        <p:spPr>
          <a:xfrm>
            <a:off x="6135432" y="1511300"/>
            <a:ext cx="5598042" cy="4351338"/>
          </a:xfrm>
        </p:spPr>
        <p:txBody>
          <a:bodyPr>
            <a:normAutofit fontScale="32500" lnSpcReduction="20000"/>
          </a:bodyPr>
          <a:lstStyle/>
          <a:p>
            <a:pPr marL="0" indent="0">
              <a:buNone/>
            </a:pPr>
            <a:r>
              <a:rPr lang="en-US" sz="5100" b="1" u="sng" dirty="0">
                <a:latin typeface="Tw Cen MT" panose="020B0602020104020603" pitchFamily="34" charset="77"/>
              </a:rPr>
              <a:t>Empowering Staff and Organizations</a:t>
            </a:r>
          </a:p>
          <a:p>
            <a:pPr>
              <a:spcBef>
                <a:spcPts val="0"/>
              </a:spcBef>
            </a:pPr>
            <a:r>
              <a:rPr lang="en-US" sz="7400" dirty="0">
                <a:latin typeface="Tw Cen MT" panose="020B0602020104020603" pitchFamily="34" charset="77"/>
              </a:rPr>
              <a:t>Culture that Embraces Responsivity or Client-Centered Approaches</a:t>
            </a:r>
          </a:p>
          <a:p>
            <a:pPr>
              <a:spcBef>
                <a:spcPts val="0"/>
              </a:spcBef>
            </a:pPr>
            <a:r>
              <a:rPr lang="en-US" sz="7400" dirty="0">
                <a:latin typeface="Tw Cen MT" panose="020B0602020104020603" pitchFamily="34" charset="77"/>
              </a:rPr>
              <a:t>Learning Environment</a:t>
            </a:r>
          </a:p>
          <a:p>
            <a:pPr>
              <a:spcBef>
                <a:spcPts val="0"/>
              </a:spcBef>
            </a:pPr>
            <a:r>
              <a:rPr lang="en-US" sz="7400" dirty="0">
                <a:latin typeface="Tw Cen MT" panose="020B0602020104020603" pitchFamily="34" charset="77"/>
              </a:rPr>
              <a:t>Risk Taking</a:t>
            </a:r>
          </a:p>
          <a:p>
            <a:pPr>
              <a:spcBef>
                <a:spcPts val="0"/>
              </a:spcBef>
            </a:pPr>
            <a:r>
              <a:rPr lang="en-US" sz="7400" dirty="0">
                <a:latin typeface="Tw Cen MT" panose="020B0602020104020603" pitchFamily="34" charset="77"/>
              </a:rPr>
              <a:t>Attention to Resource Deprivations</a:t>
            </a:r>
          </a:p>
          <a:p>
            <a:endParaRPr lang="en-US" dirty="0"/>
          </a:p>
        </p:txBody>
      </p:sp>
      <p:pic>
        <p:nvPicPr>
          <p:cNvPr id="1026" name="Picture 2">
            <a:extLst>
              <a:ext uri="{FF2B5EF4-FFF2-40B4-BE49-F238E27FC236}">
                <a16:creationId xmlns:a16="http://schemas.microsoft.com/office/drawing/2014/main" id="{5BACC5E4-5AA6-9ED3-F933-A5FDF45EA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9" y="4001293"/>
            <a:ext cx="3972697" cy="259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05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C19FF-8107-400C-EADB-8A95276C1BF0}"/>
              </a:ext>
            </a:extLst>
          </p:cNvPr>
          <p:cNvSpPr>
            <a:spLocks noGrp="1"/>
          </p:cNvSpPr>
          <p:nvPr>
            <p:ph type="title" idx="4294967295"/>
          </p:nvPr>
        </p:nvSpPr>
        <p:spPr>
          <a:xfrm>
            <a:off x="612648" y="548640"/>
            <a:ext cx="10945037" cy="1133856"/>
          </a:xfrm>
        </p:spPr>
        <p:txBody>
          <a:bodyPr vert="horz" lIns="91440" tIns="45720" rIns="91440" bIns="45720" rtlCol="0" anchor="t">
            <a:normAutofit/>
          </a:bodyPr>
          <a:lstStyle/>
          <a:p>
            <a:r>
              <a:rPr lang="en-US" b="1" kern="1200" dirty="0">
                <a:solidFill>
                  <a:schemeClr val="tx1"/>
                </a:solidFill>
                <a:latin typeface="+mj-lt"/>
                <a:ea typeface="+mj-ea"/>
                <a:cs typeface="+mj-cs"/>
              </a:rPr>
              <a:t>What do we know about successful reforms?</a:t>
            </a:r>
            <a:endParaRPr lang="en-US" b="1" kern="1200">
              <a:solidFill>
                <a:schemeClr val="tx1"/>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2B729990-845E-FDA3-D4D8-C0A09A431275}"/>
              </a:ext>
            </a:extLst>
          </p:cNvPr>
          <p:cNvGraphicFramePr>
            <a:graphicFrameLocks noGrp="1"/>
          </p:cNvGraphicFramePr>
          <p:nvPr>
            <p:ph sz="half" idx="4294967295"/>
            <p:extLst>
              <p:ext uri="{D42A27DB-BD31-4B8C-83A1-F6EECF244321}">
                <p14:modId xmlns:p14="http://schemas.microsoft.com/office/powerpoint/2010/main" val="4029148786"/>
              </p:ext>
            </p:extLst>
          </p:nvPr>
        </p:nvGraphicFramePr>
        <p:xfrm>
          <a:off x="612647" y="1309551"/>
          <a:ext cx="10945037" cy="4776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84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CF0CB-B1A6-1213-11CC-4AC90731B4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5918A7-82B0-9329-C55D-C90E4C0C6E0D}"/>
              </a:ext>
            </a:extLst>
          </p:cNvPr>
          <p:cNvSpPr>
            <a:spLocks noGrp="1"/>
          </p:cNvSpPr>
          <p:nvPr>
            <p:ph type="ctrTitle"/>
          </p:nvPr>
        </p:nvSpPr>
        <p:spPr/>
        <p:txBody>
          <a:bodyPr>
            <a:normAutofit fontScale="90000"/>
          </a:bodyPr>
          <a:lstStyle/>
          <a:p>
            <a:r>
              <a:rPr lang="en-US" sz="4000" i="1" dirty="0">
                <a:effectLst/>
                <a:latin typeface="Aptos" panose="020B0004020202020204" pitchFamily="34" charset="0"/>
                <a:ea typeface="Aptos" panose="020B0004020202020204" pitchFamily="34" charset="0"/>
                <a:cs typeface="Times New Roman" panose="02020603050405020304" pitchFamily="18" charset="0"/>
              </a:rPr>
              <a:t>Challenge 2</a:t>
            </a:r>
            <a:r>
              <a:rPr lang="en-US" sz="4000" dirty="0">
                <a:effectLst/>
                <a:latin typeface="Aptos" panose="020B0004020202020204" pitchFamily="34" charset="0"/>
                <a:ea typeface="Aptos" panose="020B0004020202020204" pitchFamily="34" charset="0"/>
                <a:cs typeface="Times New Roman" panose="02020603050405020304" pitchFamily="18" charset="0"/>
              </a:rPr>
              <a:t>:  Practice Frameworks are under (or never) utilized </a:t>
            </a:r>
            <a:br>
              <a:rPr lang="en-US" sz="4000" dirty="0">
                <a:latin typeface="Aptos" panose="020B0004020202020204" pitchFamily="34" charset="0"/>
                <a:ea typeface="Aptos" panose="020B0004020202020204" pitchFamily="34" charset="0"/>
                <a:cs typeface="Times New Roman" panose="02020603050405020304" pitchFamily="18" charset="0"/>
              </a:rPr>
            </a:br>
            <a:br>
              <a:rPr lang="en-US" sz="4000" dirty="0">
                <a:effectLst/>
              </a:rPr>
            </a:br>
            <a:endParaRPr lang="en-US" dirty="0"/>
          </a:p>
        </p:txBody>
      </p:sp>
    </p:spTree>
    <p:extLst>
      <p:ext uri="{BB962C8B-B14F-4D97-AF65-F5344CB8AC3E}">
        <p14:creationId xmlns:p14="http://schemas.microsoft.com/office/powerpoint/2010/main" val="159978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40B0-AADC-5E6E-B93B-230A3C8A678A}"/>
              </a:ext>
            </a:extLst>
          </p:cNvPr>
          <p:cNvSpPr>
            <a:spLocks noGrp="1"/>
          </p:cNvSpPr>
          <p:nvPr>
            <p:ph type="title"/>
          </p:nvPr>
        </p:nvSpPr>
        <p:spPr/>
        <p:txBody>
          <a:bodyPr/>
          <a:lstStyle/>
          <a:p>
            <a:r>
              <a:rPr lang="en-US" dirty="0"/>
              <a:t>Practice Frameworks (Policy Guidance)</a:t>
            </a:r>
          </a:p>
        </p:txBody>
      </p:sp>
      <p:sp>
        <p:nvSpPr>
          <p:cNvPr id="3" name="Content Placeholder 2">
            <a:extLst>
              <a:ext uri="{FF2B5EF4-FFF2-40B4-BE49-F238E27FC236}">
                <a16:creationId xmlns:a16="http://schemas.microsoft.com/office/drawing/2014/main" id="{8DCD8784-8454-D2C9-3DD8-41DD5282956B}"/>
              </a:ext>
            </a:extLst>
          </p:cNvPr>
          <p:cNvSpPr>
            <a:spLocks noGrp="1"/>
          </p:cNvSpPr>
          <p:nvPr>
            <p:ph idx="1"/>
          </p:nvPr>
        </p:nvSpPr>
        <p:spPr>
          <a:xfrm>
            <a:off x="612648" y="1542537"/>
            <a:ext cx="10653579" cy="4593828"/>
          </a:xfrm>
        </p:spPr>
        <p:txBody>
          <a:bodyPr>
            <a:normAutofit lnSpcReduction="10000"/>
          </a:bodyPr>
          <a:lstStyle/>
          <a:p>
            <a:r>
              <a:rPr lang="en-US" dirty="0"/>
              <a:t>Standard Operating Procedures tell what to do but not why</a:t>
            </a:r>
          </a:p>
          <a:p>
            <a:r>
              <a:rPr lang="en-US" dirty="0"/>
              <a:t>SOPs don’t deal with the operational procedures that are barriers to implementation</a:t>
            </a:r>
          </a:p>
          <a:p>
            <a:r>
              <a:rPr lang="en-US" dirty="0"/>
              <a:t>More attention is needed to defining </a:t>
            </a:r>
          </a:p>
          <a:p>
            <a:pPr lvl="1"/>
            <a:r>
              <a:rPr lang="en-US" dirty="0"/>
              <a:t>What the research says (plain language)</a:t>
            </a:r>
          </a:p>
          <a:p>
            <a:pPr lvl="1"/>
            <a:r>
              <a:rPr lang="en-US" dirty="0"/>
              <a:t>Where is the work process should this occur</a:t>
            </a:r>
          </a:p>
          <a:p>
            <a:pPr lvl="1"/>
            <a:r>
              <a:rPr lang="en-US" dirty="0"/>
              <a:t>How to use it </a:t>
            </a:r>
          </a:p>
          <a:p>
            <a:pPr lvl="1"/>
            <a:r>
              <a:rPr lang="en-US" dirty="0"/>
              <a:t>Perspective on staff, justice involved individuals, stakeholders</a:t>
            </a:r>
          </a:p>
          <a:p>
            <a:pPr lvl="1"/>
            <a:r>
              <a:rPr lang="en-US" dirty="0"/>
              <a:t>Communications—how to address difficult issues</a:t>
            </a:r>
          </a:p>
          <a:p>
            <a:pPr lvl="1"/>
            <a:r>
              <a:rPr lang="en-US" dirty="0"/>
              <a:t>Other items—definition of key terms, etc.</a:t>
            </a:r>
          </a:p>
          <a:p>
            <a:r>
              <a:rPr lang="en-US" dirty="0"/>
              <a:t>Reduce harms through variation in officer response</a:t>
            </a:r>
          </a:p>
          <a:p>
            <a:r>
              <a:rPr lang="en-US" dirty="0"/>
              <a:t>Adherence to RNR/CPP can be achieve through clear guidance</a:t>
            </a:r>
          </a:p>
          <a:p>
            <a:pPr lvl="1"/>
            <a:endParaRPr lang="en-US" dirty="0"/>
          </a:p>
        </p:txBody>
      </p:sp>
    </p:spTree>
    <p:extLst>
      <p:ext uri="{BB962C8B-B14F-4D97-AF65-F5344CB8AC3E}">
        <p14:creationId xmlns:p14="http://schemas.microsoft.com/office/powerpoint/2010/main" val="258378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99F743E-3572-4D16-BDBD-4F58D957030A}"/>
              </a:ext>
            </a:extLst>
          </p:cNvPr>
          <p:cNvGraphicFramePr>
            <a:graphicFrameLocks noGrp="1"/>
          </p:cNvGraphicFramePr>
          <p:nvPr>
            <p:extLst>
              <p:ext uri="{D42A27DB-BD31-4B8C-83A1-F6EECF244321}">
                <p14:modId xmlns:p14="http://schemas.microsoft.com/office/powerpoint/2010/main" val="4229816923"/>
              </p:ext>
            </p:extLst>
          </p:nvPr>
        </p:nvGraphicFramePr>
        <p:xfrm>
          <a:off x="651325" y="247736"/>
          <a:ext cx="3214013" cy="6362528"/>
        </p:xfrm>
        <a:graphic>
          <a:graphicData uri="http://schemas.openxmlformats.org/drawingml/2006/table">
            <a:tbl>
              <a:tblPr firstRow="1" firstCol="1" bandRow="1"/>
              <a:tblGrid>
                <a:gridCol w="3214013">
                  <a:extLst>
                    <a:ext uri="{9D8B030D-6E8A-4147-A177-3AD203B41FA5}">
                      <a16:colId xmlns:a16="http://schemas.microsoft.com/office/drawing/2014/main" val="2640488113"/>
                    </a:ext>
                  </a:extLst>
                </a:gridCol>
              </a:tblGrid>
              <a:tr h="476472">
                <a:tc>
                  <a:txBody>
                    <a:bodyPr/>
                    <a:lstStyle/>
                    <a:p>
                      <a:pPr marL="0" marR="0" algn="ctr">
                        <a:lnSpc>
                          <a:spcPct val="107000"/>
                        </a:lnSpc>
                        <a:spcBef>
                          <a:spcPts val="0"/>
                        </a:spcBef>
                        <a:spcAft>
                          <a:spcPts val="0"/>
                        </a:spcAft>
                      </a:pPr>
                      <a:r>
                        <a:rPr lang="en-US" sz="1400" b="1" dirty="0">
                          <a:solidFill>
                            <a:schemeClr val="bg1"/>
                          </a:solidFill>
                          <a:effectLst/>
                        </a:rPr>
                        <a:t>Practice</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nchor="ctr">
                    <a:lnB w="12700" cap="flat" cmpd="sng" algn="ctr">
                      <a:solidFill>
                        <a:schemeClr val="tx1">
                          <a:lumMod val="50000"/>
                        </a:schemeClr>
                      </a:solidFill>
                      <a:prstDash val="solid"/>
                      <a:round/>
                      <a:headEnd type="none" w="med" len="med"/>
                      <a:tailEnd type="none" w="med" len="med"/>
                    </a:lnB>
                    <a:solidFill>
                      <a:srgbClr val="494949"/>
                    </a:solidFill>
                  </a:tcPr>
                </a:tc>
                <a:extLst>
                  <a:ext uri="{0D108BD9-81ED-4DB2-BD59-A6C34878D82A}">
                    <a16:rowId xmlns:a16="http://schemas.microsoft.com/office/drawing/2014/main" val="4113055477"/>
                  </a:ext>
                </a:extLst>
              </a:tr>
              <a:tr h="242856">
                <a:tc>
                  <a:txBody>
                    <a:bodyPr/>
                    <a:lstStyle/>
                    <a:p>
                      <a:pPr marL="0" marR="0">
                        <a:lnSpc>
                          <a:spcPct val="107000"/>
                        </a:lnSpc>
                        <a:spcBef>
                          <a:spcPts val="0"/>
                        </a:spcBef>
                        <a:spcAft>
                          <a:spcPts val="0"/>
                        </a:spcAft>
                      </a:pPr>
                      <a:r>
                        <a:rPr lang="en-US" sz="1300" b="1" i="1" dirty="0">
                          <a:solidFill>
                            <a:schemeClr val="bg1"/>
                          </a:solidFill>
                          <a:effectLst/>
                        </a:rPr>
                        <a:t>Contacts</a:t>
                      </a:r>
                      <a:endParaRPr lang="en-US" sz="13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2923512365"/>
                  </a:ext>
                </a:extLst>
              </a:tr>
              <a:tr h="216203">
                <a:tc>
                  <a:txBody>
                    <a:bodyPr/>
                    <a:lstStyle/>
                    <a:p>
                      <a:pPr marL="160655" marR="0">
                        <a:lnSpc>
                          <a:spcPct val="107000"/>
                        </a:lnSpc>
                        <a:spcBef>
                          <a:spcPts val="0"/>
                        </a:spcBef>
                        <a:spcAft>
                          <a:spcPts val="0"/>
                        </a:spcAft>
                      </a:pPr>
                      <a:r>
                        <a:rPr lang="en-US" sz="1300" dirty="0">
                          <a:solidFill>
                            <a:schemeClr val="bg1"/>
                          </a:solidFill>
                          <a:effectLst/>
                        </a:rPr>
                        <a:t>In-Person Contacts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tx1">
                        <a:lumMod val="65000"/>
                      </a:schemeClr>
                    </a:solidFill>
                  </a:tcPr>
                </a:tc>
                <a:extLst>
                  <a:ext uri="{0D108BD9-81ED-4DB2-BD59-A6C34878D82A}">
                    <a16:rowId xmlns:a16="http://schemas.microsoft.com/office/drawing/2014/main" val="3697687910"/>
                  </a:ext>
                </a:extLst>
              </a:tr>
              <a:tr h="216203">
                <a:tc>
                  <a:txBody>
                    <a:bodyPr/>
                    <a:lstStyle/>
                    <a:p>
                      <a:pPr marL="160655" marR="0">
                        <a:lnSpc>
                          <a:spcPct val="107000"/>
                        </a:lnSpc>
                        <a:spcBef>
                          <a:spcPts val="0"/>
                        </a:spcBef>
                        <a:spcAft>
                          <a:spcPts val="0"/>
                        </a:spcAft>
                      </a:pPr>
                      <a:r>
                        <a:rPr lang="en-US" sz="1300" dirty="0">
                          <a:solidFill>
                            <a:schemeClr val="bg1"/>
                          </a:solidFill>
                          <a:effectLst/>
                        </a:rPr>
                        <a:t>Telephone Contacts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3407672523"/>
                  </a:ext>
                </a:extLst>
              </a:tr>
              <a:tr h="216203">
                <a:tc>
                  <a:txBody>
                    <a:bodyPr/>
                    <a:lstStyle/>
                    <a:p>
                      <a:pPr marL="160655" marR="0">
                        <a:lnSpc>
                          <a:spcPct val="107000"/>
                        </a:lnSpc>
                        <a:spcBef>
                          <a:spcPts val="0"/>
                        </a:spcBef>
                        <a:spcAft>
                          <a:spcPts val="0"/>
                        </a:spcAft>
                      </a:pPr>
                      <a:r>
                        <a:rPr lang="en-US" sz="1300" dirty="0">
                          <a:solidFill>
                            <a:schemeClr val="bg1"/>
                          </a:solidFill>
                          <a:effectLst/>
                        </a:rPr>
                        <a:t>Kiosk Contacts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650873973"/>
                  </a:ext>
                </a:extLst>
              </a:tr>
              <a:tr h="216203">
                <a:tc>
                  <a:txBody>
                    <a:bodyPr/>
                    <a:lstStyle/>
                    <a:p>
                      <a:pPr marL="0" marR="0">
                        <a:lnSpc>
                          <a:spcPct val="107000"/>
                        </a:lnSpc>
                        <a:spcBef>
                          <a:spcPts val="0"/>
                        </a:spcBef>
                        <a:spcAft>
                          <a:spcPts val="0"/>
                        </a:spcAft>
                      </a:pPr>
                      <a:r>
                        <a:rPr lang="en-US" sz="1300" b="1" i="1" dirty="0">
                          <a:solidFill>
                            <a:schemeClr val="bg1"/>
                          </a:solidFill>
                          <a:effectLst/>
                        </a:rPr>
                        <a:t>Compliance-Based Practices</a:t>
                      </a:r>
                      <a:endParaRPr lang="en-US" sz="13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2087304859"/>
                  </a:ext>
                </a:extLst>
              </a:tr>
              <a:tr h="216203">
                <a:tc>
                  <a:txBody>
                    <a:bodyPr/>
                    <a:lstStyle/>
                    <a:p>
                      <a:pPr marL="160655" marR="0">
                        <a:lnSpc>
                          <a:spcPct val="107000"/>
                        </a:lnSpc>
                        <a:spcBef>
                          <a:spcPts val="0"/>
                        </a:spcBef>
                        <a:spcAft>
                          <a:spcPts val="0"/>
                        </a:spcAft>
                      </a:pPr>
                      <a:r>
                        <a:rPr lang="en-US" sz="1300" dirty="0">
                          <a:solidFill>
                            <a:schemeClr val="bg1"/>
                          </a:solidFill>
                          <a:effectLst/>
                        </a:rPr>
                        <a:t>Employer Contacts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val="1467990220"/>
                  </a:ext>
                </a:extLst>
              </a:tr>
              <a:tr h="216203">
                <a:tc>
                  <a:txBody>
                    <a:bodyPr/>
                    <a:lstStyle/>
                    <a:p>
                      <a:pPr marL="160655" marR="0">
                        <a:lnSpc>
                          <a:spcPct val="107000"/>
                        </a:lnSpc>
                        <a:spcBef>
                          <a:spcPts val="0"/>
                        </a:spcBef>
                        <a:spcAft>
                          <a:spcPts val="0"/>
                        </a:spcAft>
                      </a:pPr>
                      <a:r>
                        <a:rPr lang="en-US" sz="1300" dirty="0">
                          <a:solidFill>
                            <a:schemeClr val="bg1"/>
                          </a:solidFill>
                          <a:effectLst/>
                        </a:rPr>
                        <a:t>Collateral Contacts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2977501295"/>
                  </a:ext>
                </a:extLst>
              </a:tr>
              <a:tr h="216203">
                <a:tc>
                  <a:txBody>
                    <a:bodyPr/>
                    <a:lstStyle/>
                    <a:p>
                      <a:pPr marL="160655" marR="0">
                        <a:lnSpc>
                          <a:spcPct val="107000"/>
                        </a:lnSpc>
                        <a:spcBef>
                          <a:spcPts val="0"/>
                        </a:spcBef>
                        <a:spcAft>
                          <a:spcPts val="0"/>
                        </a:spcAft>
                      </a:pPr>
                      <a:r>
                        <a:rPr lang="en-US" sz="1300" dirty="0">
                          <a:solidFill>
                            <a:schemeClr val="bg1"/>
                          </a:solidFill>
                          <a:effectLst/>
                        </a:rPr>
                        <a:t>Drug Testing</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2902875136"/>
                  </a:ext>
                </a:extLst>
              </a:tr>
              <a:tr h="216203">
                <a:tc>
                  <a:txBody>
                    <a:bodyPr/>
                    <a:lstStyle/>
                    <a:p>
                      <a:pPr marL="160655" marR="0">
                        <a:lnSpc>
                          <a:spcPct val="107000"/>
                        </a:lnSpc>
                        <a:spcBef>
                          <a:spcPts val="0"/>
                        </a:spcBef>
                        <a:spcAft>
                          <a:spcPts val="0"/>
                        </a:spcAft>
                      </a:pPr>
                      <a:r>
                        <a:rPr lang="en-US" sz="1300" dirty="0">
                          <a:solidFill>
                            <a:schemeClr val="bg1"/>
                          </a:solidFill>
                          <a:effectLst/>
                        </a:rPr>
                        <a:t>Electronic Monitoring</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2275323947"/>
                  </a:ext>
                </a:extLst>
              </a:tr>
              <a:tr h="216203">
                <a:tc>
                  <a:txBody>
                    <a:bodyPr/>
                    <a:lstStyle/>
                    <a:p>
                      <a:pPr marL="160655" marR="0">
                        <a:lnSpc>
                          <a:spcPct val="107000"/>
                        </a:lnSpc>
                        <a:spcBef>
                          <a:spcPts val="0"/>
                        </a:spcBef>
                        <a:spcAft>
                          <a:spcPts val="0"/>
                        </a:spcAft>
                      </a:pPr>
                      <a:r>
                        <a:rPr lang="en-US" sz="1300" dirty="0">
                          <a:solidFill>
                            <a:schemeClr val="bg1"/>
                          </a:solidFill>
                          <a:effectLst/>
                        </a:rPr>
                        <a:t>Phone-Based Monitoring</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389573235"/>
                  </a:ext>
                </a:extLst>
              </a:tr>
              <a:tr h="216203">
                <a:tc>
                  <a:txBody>
                    <a:bodyPr/>
                    <a:lstStyle/>
                    <a:p>
                      <a:pPr marL="160655" marR="0">
                        <a:lnSpc>
                          <a:spcPct val="107000"/>
                        </a:lnSpc>
                        <a:spcBef>
                          <a:spcPts val="0"/>
                        </a:spcBef>
                        <a:spcAft>
                          <a:spcPts val="0"/>
                        </a:spcAft>
                      </a:pPr>
                      <a:r>
                        <a:rPr lang="en-US" sz="1300" dirty="0">
                          <a:solidFill>
                            <a:schemeClr val="bg1"/>
                          </a:solidFill>
                          <a:effectLst/>
                        </a:rPr>
                        <a:t>House Arrest</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3369213933"/>
                  </a:ext>
                </a:extLst>
              </a:tr>
              <a:tr h="216203">
                <a:tc>
                  <a:txBody>
                    <a:bodyPr/>
                    <a:lstStyle/>
                    <a:p>
                      <a:pPr marL="160655" marR="0">
                        <a:lnSpc>
                          <a:spcPct val="107000"/>
                        </a:lnSpc>
                        <a:spcBef>
                          <a:spcPts val="0"/>
                        </a:spcBef>
                        <a:spcAft>
                          <a:spcPts val="0"/>
                        </a:spcAft>
                      </a:pPr>
                      <a:r>
                        <a:rPr lang="en-US" sz="1300" dirty="0">
                          <a:solidFill>
                            <a:schemeClr val="bg1"/>
                          </a:solidFill>
                          <a:effectLst/>
                        </a:rPr>
                        <a:t>Restraining Orders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1593338071"/>
                  </a:ext>
                </a:extLst>
              </a:tr>
              <a:tr h="216203">
                <a:tc>
                  <a:txBody>
                    <a:bodyPr/>
                    <a:lstStyle/>
                    <a:p>
                      <a:pPr marL="160655" marR="0">
                        <a:lnSpc>
                          <a:spcPct val="107000"/>
                        </a:lnSpc>
                        <a:spcBef>
                          <a:spcPts val="0"/>
                        </a:spcBef>
                        <a:spcAft>
                          <a:spcPts val="0"/>
                        </a:spcAft>
                      </a:pPr>
                      <a:r>
                        <a:rPr lang="en-US" sz="1300" dirty="0">
                          <a:solidFill>
                            <a:schemeClr val="bg1"/>
                          </a:solidFill>
                          <a:effectLst/>
                        </a:rPr>
                        <a:t>Financial Restrictions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861057941"/>
                  </a:ext>
                </a:extLst>
              </a:tr>
              <a:tr h="216203">
                <a:tc>
                  <a:txBody>
                    <a:bodyPr/>
                    <a:lstStyle/>
                    <a:p>
                      <a:pPr marL="0" marR="0">
                        <a:lnSpc>
                          <a:spcPct val="107000"/>
                        </a:lnSpc>
                        <a:spcBef>
                          <a:spcPts val="0"/>
                        </a:spcBef>
                        <a:spcAft>
                          <a:spcPts val="0"/>
                        </a:spcAft>
                      </a:pPr>
                      <a:r>
                        <a:rPr lang="en-US" sz="1300" b="1" i="1" dirty="0">
                          <a:solidFill>
                            <a:schemeClr val="bg1"/>
                          </a:solidFill>
                          <a:effectLst/>
                        </a:rPr>
                        <a:t>Treatments</a:t>
                      </a:r>
                      <a:endParaRPr lang="en-US" sz="13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3816722643"/>
                  </a:ext>
                </a:extLst>
              </a:tr>
              <a:tr h="216203">
                <a:tc>
                  <a:txBody>
                    <a:bodyPr/>
                    <a:lstStyle/>
                    <a:p>
                      <a:pPr marL="160655" marR="0">
                        <a:lnSpc>
                          <a:spcPct val="107000"/>
                        </a:lnSpc>
                        <a:spcBef>
                          <a:spcPts val="0"/>
                        </a:spcBef>
                        <a:spcAft>
                          <a:spcPts val="0"/>
                        </a:spcAft>
                      </a:pPr>
                      <a:r>
                        <a:rPr lang="en-US" sz="1300" dirty="0">
                          <a:solidFill>
                            <a:schemeClr val="bg1"/>
                          </a:solidFill>
                          <a:effectLst/>
                        </a:rPr>
                        <a:t>Substance Use Evaluation</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val="245497343"/>
                  </a:ext>
                </a:extLst>
              </a:tr>
              <a:tr h="216203">
                <a:tc>
                  <a:txBody>
                    <a:bodyPr/>
                    <a:lstStyle/>
                    <a:p>
                      <a:pPr marL="160655" marR="0">
                        <a:lnSpc>
                          <a:spcPct val="107000"/>
                        </a:lnSpc>
                        <a:spcBef>
                          <a:spcPts val="0"/>
                        </a:spcBef>
                        <a:spcAft>
                          <a:spcPts val="0"/>
                        </a:spcAft>
                      </a:pPr>
                      <a:r>
                        <a:rPr lang="en-US" sz="1300" dirty="0">
                          <a:solidFill>
                            <a:schemeClr val="bg1"/>
                          </a:solidFill>
                          <a:effectLst/>
                        </a:rPr>
                        <a:t>Mental Health Evaluation</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4051902790"/>
                  </a:ext>
                </a:extLst>
              </a:tr>
              <a:tr h="263828">
                <a:tc>
                  <a:txBody>
                    <a:bodyPr/>
                    <a:lstStyle/>
                    <a:p>
                      <a:pPr marL="160655" marR="0">
                        <a:lnSpc>
                          <a:spcPct val="107000"/>
                        </a:lnSpc>
                        <a:spcBef>
                          <a:spcPts val="0"/>
                        </a:spcBef>
                        <a:spcAft>
                          <a:spcPts val="0"/>
                        </a:spcAft>
                      </a:pPr>
                      <a:r>
                        <a:rPr lang="en-US" sz="1300" dirty="0">
                          <a:solidFill>
                            <a:schemeClr val="bg1"/>
                          </a:solidFill>
                          <a:effectLst/>
                        </a:rPr>
                        <a:t>Cognitive-Behavioral Therapy</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3312756291"/>
                  </a:ext>
                </a:extLst>
              </a:tr>
              <a:tr h="263828">
                <a:tc>
                  <a:txBody>
                    <a:bodyPr/>
                    <a:lstStyle/>
                    <a:p>
                      <a:pPr marL="160655" marR="0">
                        <a:lnSpc>
                          <a:spcPct val="107000"/>
                        </a:lnSpc>
                        <a:spcBef>
                          <a:spcPts val="0"/>
                        </a:spcBef>
                        <a:spcAft>
                          <a:spcPts val="0"/>
                        </a:spcAft>
                      </a:pPr>
                      <a:r>
                        <a:rPr lang="en-US" sz="1300" dirty="0">
                          <a:solidFill>
                            <a:schemeClr val="bg1"/>
                          </a:solidFill>
                          <a:effectLst/>
                        </a:rPr>
                        <a:t>Alcohol &amp; Drug Use Education</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1243225368"/>
                  </a:ext>
                </a:extLst>
              </a:tr>
              <a:tr h="263828">
                <a:tc>
                  <a:txBody>
                    <a:bodyPr/>
                    <a:lstStyle/>
                    <a:p>
                      <a:pPr marL="160655" marR="0">
                        <a:lnSpc>
                          <a:spcPct val="107000"/>
                        </a:lnSpc>
                        <a:spcBef>
                          <a:spcPts val="0"/>
                        </a:spcBef>
                        <a:spcAft>
                          <a:spcPts val="0"/>
                        </a:spcAft>
                      </a:pPr>
                      <a:r>
                        <a:rPr lang="en-US" sz="1300" dirty="0">
                          <a:solidFill>
                            <a:schemeClr val="bg1"/>
                          </a:solidFill>
                          <a:effectLst/>
                        </a:rPr>
                        <a:t>In- or Out-Patient Treatment</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201670972"/>
                  </a:ext>
                </a:extLst>
              </a:tr>
              <a:tr h="216203">
                <a:tc>
                  <a:txBody>
                    <a:bodyPr/>
                    <a:lstStyle/>
                    <a:p>
                      <a:pPr marL="0" marR="0">
                        <a:lnSpc>
                          <a:spcPct val="107000"/>
                        </a:lnSpc>
                        <a:spcBef>
                          <a:spcPts val="0"/>
                        </a:spcBef>
                        <a:spcAft>
                          <a:spcPts val="0"/>
                        </a:spcAft>
                      </a:pPr>
                      <a:r>
                        <a:rPr lang="en-US" sz="1300" b="1" i="1" dirty="0">
                          <a:solidFill>
                            <a:schemeClr val="bg1"/>
                          </a:solidFill>
                          <a:effectLst/>
                        </a:rPr>
                        <a:t>Motivation Techniques</a:t>
                      </a:r>
                      <a:endParaRPr lang="en-US" sz="13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315775712"/>
                  </a:ext>
                </a:extLst>
              </a:tr>
              <a:tr h="263828">
                <a:tc>
                  <a:txBody>
                    <a:bodyPr/>
                    <a:lstStyle/>
                    <a:p>
                      <a:pPr marL="160655" marR="0">
                        <a:lnSpc>
                          <a:spcPct val="107000"/>
                        </a:lnSpc>
                        <a:spcBef>
                          <a:spcPts val="0"/>
                        </a:spcBef>
                        <a:spcAft>
                          <a:spcPts val="0"/>
                        </a:spcAft>
                      </a:pPr>
                      <a:r>
                        <a:rPr lang="en-US" sz="1300" dirty="0">
                          <a:solidFill>
                            <a:schemeClr val="bg1"/>
                          </a:solidFill>
                          <a:effectLst/>
                        </a:rPr>
                        <a:t>Sanctions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tx1">
                        <a:lumMod val="65000"/>
                      </a:schemeClr>
                    </a:solidFill>
                  </a:tcPr>
                </a:tc>
                <a:extLst>
                  <a:ext uri="{0D108BD9-81ED-4DB2-BD59-A6C34878D82A}">
                    <a16:rowId xmlns:a16="http://schemas.microsoft.com/office/drawing/2014/main" val="2048704914"/>
                  </a:ext>
                </a:extLst>
              </a:tr>
              <a:tr h="216203">
                <a:tc>
                  <a:txBody>
                    <a:bodyPr/>
                    <a:lstStyle/>
                    <a:p>
                      <a:pPr marL="160655" marR="0">
                        <a:lnSpc>
                          <a:spcPct val="107000"/>
                        </a:lnSpc>
                        <a:spcBef>
                          <a:spcPts val="0"/>
                        </a:spcBef>
                        <a:spcAft>
                          <a:spcPts val="0"/>
                        </a:spcAft>
                      </a:pPr>
                      <a:r>
                        <a:rPr lang="en-US" sz="1300" dirty="0">
                          <a:solidFill>
                            <a:schemeClr val="bg1"/>
                          </a:solidFill>
                          <a:effectLst/>
                        </a:rPr>
                        <a:t>Incentives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75000"/>
                      </a:schemeClr>
                    </a:solidFill>
                  </a:tcPr>
                </a:tc>
                <a:extLst>
                  <a:ext uri="{0D108BD9-81ED-4DB2-BD59-A6C34878D82A}">
                    <a16:rowId xmlns:a16="http://schemas.microsoft.com/office/drawing/2014/main" val="601370121"/>
                  </a:ext>
                </a:extLst>
              </a:tr>
              <a:tr h="216203">
                <a:tc>
                  <a:txBody>
                    <a:bodyPr/>
                    <a:lstStyle/>
                    <a:p>
                      <a:pPr marL="160655" marR="0">
                        <a:lnSpc>
                          <a:spcPct val="107000"/>
                        </a:lnSpc>
                        <a:spcBef>
                          <a:spcPts val="0"/>
                        </a:spcBef>
                        <a:spcAft>
                          <a:spcPts val="0"/>
                        </a:spcAft>
                      </a:pPr>
                      <a:r>
                        <a:rPr lang="en-US" sz="1300" dirty="0">
                          <a:solidFill>
                            <a:schemeClr val="bg1"/>
                          </a:solidFill>
                          <a:effectLst/>
                        </a:rPr>
                        <a:t>Pro-Social Modeling</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1613812517"/>
                  </a:ext>
                </a:extLst>
              </a:tr>
              <a:tr h="216203">
                <a:tc>
                  <a:txBody>
                    <a:bodyPr/>
                    <a:lstStyle/>
                    <a:p>
                      <a:pPr marL="0" marR="0">
                        <a:lnSpc>
                          <a:spcPct val="107000"/>
                        </a:lnSpc>
                        <a:spcBef>
                          <a:spcPts val="0"/>
                        </a:spcBef>
                        <a:spcAft>
                          <a:spcPts val="0"/>
                        </a:spcAft>
                      </a:pPr>
                      <a:r>
                        <a:rPr lang="en-US" sz="1300" b="1" i="1" dirty="0">
                          <a:solidFill>
                            <a:schemeClr val="bg1"/>
                          </a:solidFill>
                          <a:effectLst/>
                        </a:rPr>
                        <a:t>Additional Components</a:t>
                      </a:r>
                      <a:endParaRPr lang="en-US" sz="13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807643045"/>
                  </a:ext>
                </a:extLst>
              </a:tr>
              <a:tr h="216203">
                <a:tc>
                  <a:txBody>
                    <a:bodyPr/>
                    <a:lstStyle/>
                    <a:p>
                      <a:pPr marL="160655" marR="0">
                        <a:lnSpc>
                          <a:spcPct val="107000"/>
                        </a:lnSpc>
                        <a:spcBef>
                          <a:spcPts val="0"/>
                        </a:spcBef>
                        <a:spcAft>
                          <a:spcPts val="0"/>
                        </a:spcAft>
                      </a:pPr>
                      <a:r>
                        <a:rPr lang="en-US" sz="1300" dirty="0">
                          <a:solidFill>
                            <a:schemeClr val="bg1"/>
                          </a:solidFill>
                          <a:effectLst/>
                        </a:rPr>
                        <a:t>Transportation Resources</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tx1">
                        <a:lumMod val="75000"/>
                      </a:schemeClr>
                    </a:solidFill>
                  </a:tcPr>
                </a:tc>
                <a:extLst>
                  <a:ext uri="{0D108BD9-81ED-4DB2-BD59-A6C34878D82A}">
                    <a16:rowId xmlns:a16="http://schemas.microsoft.com/office/drawing/2014/main" val="866846402"/>
                  </a:ext>
                </a:extLst>
              </a:tr>
              <a:tr h="263828">
                <a:tc>
                  <a:txBody>
                    <a:bodyPr/>
                    <a:lstStyle/>
                    <a:p>
                      <a:pPr marL="160655" marR="0">
                        <a:lnSpc>
                          <a:spcPct val="107000"/>
                        </a:lnSpc>
                        <a:spcBef>
                          <a:spcPts val="0"/>
                        </a:spcBef>
                        <a:spcAft>
                          <a:spcPts val="0"/>
                        </a:spcAft>
                      </a:pPr>
                      <a:r>
                        <a:rPr lang="en-US" sz="1300" dirty="0">
                          <a:solidFill>
                            <a:schemeClr val="bg1"/>
                          </a:solidFill>
                          <a:effectLst/>
                        </a:rPr>
                        <a:t>Environmental Restructuring</a:t>
                      </a:r>
                      <a:endParaRPr lang="en-US" sz="1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2006774811"/>
                  </a:ext>
                </a:extLst>
              </a:tr>
            </a:tbl>
          </a:graphicData>
        </a:graphic>
      </p:graphicFrame>
      <p:graphicFrame>
        <p:nvGraphicFramePr>
          <p:cNvPr id="4" name="Table 3">
            <a:extLst>
              <a:ext uri="{FF2B5EF4-FFF2-40B4-BE49-F238E27FC236}">
                <a16:creationId xmlns:a16="http://schemas.microsoft.com/office/drawing/2014/main" id="{C9CDD791-7F47-4E0F-BFA2-05BE3BC26575}"/>
              </a:ext>
            </a:extLst>
          </p:cNvPr>
          <p:cNvGraphicFramePr>
            <a:graphicFrameLocks noGrp="1"/>
          </p:cNvGraphicFramePr>
          <p:nvPr>
            <p:extLst>
              <p:ext uri="{D42A27DB-BD31-4B8C-83A1-F6EECF244321}">
                <p14:modId xmlns:p14="http://schemas.microsoft.com/office/powerpoint/2010/main" val="3869217087"/>
              </p:ext>
            </p:extLst>
          </p:nvPr>
        </p:nvGraphicFramePr>
        <p:xfrm>
          <a:off x="6947028" y="236144"/>
          <a:ext cx="3148418" cy="6352563"/>
        </p:xfrm>
        <a:graphic>
          <a:graphicData uri="http://schemas.openxmlformats.org/drawingml/2006/table">
            <a:tbl>
              <a:tblPr firstRow="1" firstCol="1" bandRow="1"/>
              <a:tblGrid>
                <a:gridCol w="1574209">
                  <a:extLst>
                    <a:ext uri="{9D8B030D-6E8A-4147-A177-3AD203B41FA5}">
                      <a16:colId xmlns:a16="http://schemas.microsoft.com/office/drawing/2014/main" val="224827495"/>
                    </a:ext>
                  </a:extLst>
                </a:gridCol>
                <a:gridCol w="1574209">
                  <a:extLst>
                    <a:ext uri="{9D8B030D-6E8A-4147-A177-3AD203B41FA5}">
                      <a16:colId xmlns:a16="http://schemas.microsoft.com/office/drawing/2014/main" val="2307477997"/>
                    </a:ext>
                  </a:extLst>
                </a:gridCol>
              </a:tblGrid>
              <a:tr h="264151">
                <a:tc gridSpan="2">
                  <a:txBody>
                    <a:bodyPr/>
                    <a:lstStyle/>
                    <a:p>
                      <a:pPr marL="0" marR="0" algn="ctr">
                        <a:lnSpc>
                          <a:spcPct val="107000"/>
                        </a:lnSpc>
                        <a:spcBef>
                          <a:spcPts val="0"/>
                        </a:spcBef>
                        <a:spcAft>
                          <a:spcPts val="0"/>
                        </a:spcAft>
                      </a:pPr>
                      <a:r>
                        <a:rPr lang="en-US" sz="1400" b="1" dirty="0">
                          <a:solidFill>
                            <a:schemeClr val="bg1"/>
                          </a:solidFill>
                          <a:effectLst/>
                        </a:rPr>
                        <a:t>Field Support: Probation Staff</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nchor="ctr">
                    <a:solidFill>
                      <a:srgbClr val="494949"/>
                    </a:solidFill>
                  </a:tcPr>
                </a:tc>
                <a:tc hMerge="1">
                  <a:txBody>
                    <a:bodyPr/>
                    <a:lstStyle/>
                    <a:p>
                      <a:endParaRPr lang="en-US"/>
                    </a:p>
                  </a:txBody>
                  <a:tcPr/>
                </a:tc>
                <a:extLst>
                  <a:ext uri="{0D108BD9-81ED-4DB2-BD59-A6C34878D82A}">
                    <a16:rowId xmlns:a16="http://schemas.microsoft.com/office/drawing/2014/main" val="2856229051"/>
                  </a:ext>
                </a:extLst>
              </a:tr>
              <a:tr h="227036">
                <a:tc>
                  <a:txBody>
                    <a:bodyPr/>
                    <a:lstStyle/>
                    <a:p>
                      <a:pPr marL="0" marR="0" algn="ctr">
                        <a:lnSpc>
                          <a:spcPct val="107000"/>
                        </a:lnSpc>
                        <a:spcBef>
                          <a:spcPts val="0"/>
                        </a:spcBef>
                        <a:spcAft>
                          <a:spcPts val="0"/>
                        </a:spcAft>
                      </a:pPr>
                      <a:r>
                        <a:rPr lang="en-US" sz="1400" b="1" i="1" dirty="0">
                          <a:solidFill>
                            <a:schemeClr val="bg1"/>
                          </a:solidFill>
                          <a:effectLst/>
                        </a:rPr>
                        <a:t>Low Risk </a:t>
                      </a:r>
                      <a:endParaRPr lang="en-US"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nchor="ctr">
                    <a:lnB w="12700" cap="flat" cmpd="sng" algn="ctr">
                      <a:solidFill>
                        <a:schemeClr val="tx1">
                          <a:lumMod val="50000"/>
                        </a:schemeClr>
                      </a:solidFill>
                      <a:prstDash val="solid"/>
                      <a:round/>
                      <a:headEnd type="none" w="med" len="med"/>
                      <a:tailEnd type="none" w="med" len="med"/>
                    </a:lnB>
                    <a:solidFill>
                      <a:srgbClr val="494949"/>
                    </a:solidFill>
                  </a:tcPr>
                </a:tc>
                <a:tc>
                  <a:txBody>
                    <a:bodyPr/>
                    <a:lstStyle/>
                    <a:p>
                      <a:pPr marL="0" marR="0" algn="ctr">
                        <a:lnSpc>
                          <a:spcPct val="107000"/>
                        </a:lnSpc>
                        <a:spcBef>
                          <a:spcPts val="0"/>
                        </a:spcBef>
                        <a:spcAft>
                          <a:spcPts val="0"/>
                        </a:spcAft>
                      </a:pPr>
                      <a:r>
                        <a:rPr lang="en-US" sz="1400" b="1" i="1" dirty="0">
                          <a:solidFill>
                            <a:schemeClr val="bg1"/>
                          </a:solidFill>
                          <a:effectLst/>
                        </a:rPr>
                        <a:t>Med/High Risk</a:t>
                      </a:r>
                      <a:endParaRPr lang="en-US"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nchor="ctr">
                    <a:lnB w="12700" cap="flat" cmpd="sng" algn="ctr">
                      <a:solidFill>
                        <a:schemeClr val="tx1">
                          <a:lumMod val="50000"/>
                        </a:schemeClr>
                      </a:solidFill>
                      <a:prstDash val="solid"/>
                      <a:round/>
                      <a:headEnd type="none" w="med" len="med"/>
                      <a:tailEnd type="none" w="med" len="med"/>
                    </a:lnB>
                    <a:solidFill>
                      <a:srgbClr val="494949"/>
                    </a:solidFill>
                  </a:tcPr>
                </a:tc>
                <a:extLst>
                  <a:ext uri="{0D108BD9-81ED-4DB2-BD59-A6C34878D82A}">
                    <a16:rowId xmlns:a16="http://schemas.microsoft.com/office/drawing/2014/main" val="4156771754"/>
                  </a:ext>
                </a:extLst>
              </a:tr>
              <a:tr h="216276">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970023341"/>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75000"/>
                      </a:schemeClr>
                    </a:solidFill>
                  </a:tcPr>
                </a:tc>
                <a:extLst>
                  <a:ext uri="{0D108BD9-81ED-4DB2-BD59-A6C34878D82A}">
                    <a16:rowId xmlns:a16="http://schemas.microsoft.com/office/drawing/2014/main" val="141084706"/>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72497357"/>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Minimal</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48575413"/>
                  </a:ext>
                </a:extLst>
              </a:tr>
              <a:tr h="216276">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710028433"/>
                  </a:ext>
                </a:extLst>
              </a:tr>
              <a:tr h="216276">
                <a:tc>
                  <a:txBody>
                    <a:bodyPr/>
                    <a:lstStyle/>
                    <a:p>
                      <a:pPr marL="0" marR="0" algn="ctr">
                        <a:lnSpc>
                          <a:spcPct val="107000"/>
                        </a:lnSpc>
                        <a:spcBef>
                          <a:spcPts val="0"/>
                        </a:spcBef>
                        <a:spcAft>
                          <a:spcPts val="0"/>
                        </a:spcAft>
                      </a:pPr>
                      <a:r>
                        <a:rPr lang="en-US" sz="1300" dirty="0">
                          <a:effectLst/>
                        </a:rPr>
                        <a:t>Minimal</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60000"/>
                        <a:lumOff val="40000"/>
                      </a:schemeClr>
                    </a:solidFill>
                  </a:tcPr>
                </a:tc>
                <a:extLst>
                  <a:ext uri="{0D108BD9-81ED-4DB2-BD59-A6C34878D82A}">
                    <a16:rowId xmlns:a16="http://schemas.microsoft.com/office/drawing/2014/main" val="3477095005"/>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75000"/>
                      </a:schemeClr>
                    </a:solidFill>
                  </a:tcPr>
                </a:tc>
                <a:extLst>
                  <a:ext uri="{0D108BD9-81ED-4DB2-BD59-A6C34878D82A}">
                    <a16:rowId xmlns:a16="http://schemas.microsoft.com/office/drawing/2014/main" val="4034822431"/>
                  </a:ext>
                </a:extLst>
              </a:tr>
              <a:tr h="216276">
                <a:tc>
                  <a:txBody>
                    <a:bodyPr/>
                    <a:lstStyle/>
                    <a:p>
                      <a:pPr marL="0" marR="0" algn="ctr">
                        <a:lnSpc>
                          <a:spcPct val="107000"/>
                        </a:lnSpc>
                        <a:spcBef>
                          <a:spcPts val="0"/>
                        </a:spcBef>
                        <a:spcAft>
                          <a:spcPts val="0"/>
                        </a:spcAft>
                      </a:pPr>
                      <a:r>
                        <a:rPr lang="en-US" sz="1300" dirty="0">
                          <a:effectLst/>
                        </a:rPr>
                        <a:t>N/A</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tc>
                  <a:txBody>
                    <a:bodyPr/>
                    <a:lstStyle/>
                    <a:p>
                      <a:pPr marL="0" marR="0" algn="ctr">
                        <a:lnSpc>
                          <a:spcPct val="107000"/>
                        </a:lnSpc>
                        <a:spcBef>
                          <a:spcPts val="0"/>
                        </a:spcBef>
                        <a:spcAft>
                          <a:spcPts val="0"/>
                        </a:spcAft>
                      </a:pPr>
                      <a:r>
                        <a:rPr lang="en-US" sz="1300" dirty="0">
                          <a:effectLst/>
                        </a:rPr>
                        <a:t>N/A</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tx1">
                        <a:lumMod val="65000"/>
                      </a:schemeClr>
                    </a:solidFill>
                  </a:tcPr>
                </a:tc>
                <a:extLst>
                  <a:ext uri="{0D108BD9-81ED-4DB2-BD59-A6C34878D82A}">
                    <a16:rowId xmlns:a16="http://schemas.microsoft.com/office/drawing/2014/main" val="2754131084"/>
                  </a:ext>
                </a:extLst>
              </a:tr>
              <a:tr h="216276">
                <a:tc>
                  <a:txBody>
                    <a:bodyPr/>
                    <a:lstStyle/>
                    <a:p>
                      <a:pPr marL="0" marR="0" algn="ctr">
                        <a:lnSpc>
                          <a:spcPct val="107000"/>
                        </a:lnSpc>
                        <a:spcBef>
                          <a:spcPts val="0"/>
                        </a:spcBef>
                        <a:spcAft>
                          <a:spcPts val="0"/>
                        </a:spcAft>
                      </a:pPr>
                      <a:r>
                        <a:rPr lang="en-US" sz="1300" dirty="0">
                          <a:effectLst/>
                        </a:rPr>
                        <a:t>Minimal</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1189945334"/>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4257699963"/>
                  </a:ext>
                </a:extLst>
              </a:tr>
              <a:tr h="216276">
                <a:tc>
                  <a:txBody>
                    <a:bodyPr/>
                    <a:lstStyle/>
                    <a:p>
                      <a:pPr marL="0" marR="0" algn="ctr">
                        <a:lnSpc>
                          <a:spcPct val="107000"/>
                        </a:lnSpc>
                        <a:spcBef>
                          <a:spcPts val="0"/>
                        </a:spcBef>
                        <a:spcAft>
                          <a:spcPts val="0"/>
                        </a:spcAft>
                      </a:pPr>
                      <a:r>
                        <a:rPr lang="en-US" sz="1300" dirty="0">
                          <a:effectLst/>
                        </a:rPr>
                        <a:t>Minimal</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3166351143"/>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458929344"/>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76080023"/>
                  </a:ext>
                </a:extLst>
              </a:tr>
              <a:tr h="216276">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1443293216"/>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75000"/>
                      </a:schemeClr>
                    </a:solidFill>
                  </a:tcPr>
                </a:tc>
                <a:extLst>
                  <a:ext uri="{0D108BD9-81ED-4DB2-BD59-A6C34878D82A}">
                    <a16:rowId xmlns:a16="http://schemas.microsoft.com/office/drawing/2014/main" val="2444418496"/>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75000"/>
                      </a:schemeClr>
                    </a:solidFill>
                  </a:tcPr>
                </a:tc>
                <a:extLst>
                  <a:ext uri="{0D108BD9-81ED-4DB2-BD59-A6C34878D82A}">
                    <a16:rowId xmlns:a16="http://schemas.microsoft.com/office/drawing/2014/main" val="1058765288"/>
                  </a:ext>
                </a:extLst>
              </a:tr>
              <a:tr h="26391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75000"/>
                      </a:schemeClr>
                    </a:solidFill>
                  </a:tcPr>
                </a:tc>
                <a:extLst>
                  <a:ext uri="{0D108BD9-81ED-4DB2-BD59-A6C34878D82A}">
                    <a16:rowId xmlns:a16="http://schemas.microsoft.com/office/drawing/2014/main" val="529563557"/>
                  </a:ext>
                </a:extLst>
              </a:tr>
              <a:tr h="26391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extLst>
                  <a:ext uri="{0D108BD9-81ED-4DB2-BD59-A6C34878D82A}">
                    <a16:rowId xmlns:a16="http://schemas.microsoft.com/office/drawing/2014/main" val="2612742856"/>
                  </a:ext>
                </a:extLst>
              </a:tr>
              <a:tr h="26391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226940060"/>
                  </a:ext>
                </a:extLst>
              </a:tr>
              <a:tr h="216276">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524504494"/>
                  </a:ext>
                </a:extLst>
              </a:tr>
              <a:tr h="263916">
                <a:tc>
                  <a:txBody>
                    <a:bodyPr/>
                    <a:lstStyle/>
                    <a:p>
                      <a:pPr marL="0" marR="0" algn="ctr">
                        <a:lnSpc>
                          <a:spcPct val="107000"/>
                        </a:lnSpc>
                        <a:spcBef>
                          <a:spcPts val="0"/>
                        </a:spcBef>
                        <a:spcAft>
                          <a:spcPts val="0"/>
                        </a:spcAft>
                      </a:pPr>
                      <a:r>
                        <a:rPr lang="en-US" sz="1300" dirty="0">
                          <a:effectLst/>
                        </a:rPr>
                        <a:t>Minimal</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60000"/>
                        <a:lumOff val="40000"/>
                      </a:schemeClr>
                    </a:solidFill>
                  </a:tcPr>
                </a:tc>
                <a:extLst>
                  <a:ext uri="{0D108BD9-81ED-4DB2-BD59-A6C34878D82A}">
                    <a16:rowId xmlns:a16="http://schemas.microsoft.com/office/drawing/2014/main" val="412539875"/>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75000"/>
                      </a:schemeClr>
                    </a:solidFill>
                  </a:tcPr>
                </a:tc>
                <a:extLst>
                  <a:ext uri="{0D108BD9-81ED-4DB2-BD59-A6C34878D82A}">
                    <a16:rowId xmlns:a16="http://schemas.microsoft.com/office/drawing/2014/main" val="1748613173"/>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600945444"/>
                  </a:ext>
                </a:extLst>
              </a:tr>
              <a:tr h="216276">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539519086"/>
                  </a:ext>
                </a:extLst>
              </a:tr>
              <a:tr h="21627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chemeClr val="accent4">
                        <a:lumMod val="75000"/>
                      </a:schemeClr>
                    </a:solidFill>
                  </a:tcPr>
                </a:tc>
                <a:extLst>
                  <a:ext uri="{0D108BD9-81ED-4DB2-BD59-A6C34878D82A}">
                    <a16:rowId xmlns:a16="http://schemas.microsoft.com/office/drawing/2014/main" val="3482723842"/>
                  </a:ext>
                </a:extLst>
              </a:tr>
              <a:tr h="263916">
                <a:tc>
                  <a:txBody>
                    <a:bodyPr/>
                    <a:lstStyle/>
                    <a:p>
                      <a:pPr marL="0" marR="0" algn="ctr">
                        <a:lnSpc>
                          <a:spcPct val="107000"/>
                        </a:lnSpc>
                        <a:spcBef>
                          <a:spcPts val="0"/>
                        </a:spcBef>
                        <a:spcAft>
                          <a:spcPts val="0"/>
                        </a:spcAft>
                      </a:pPr>
                      <a:r>
                        <a:rPr lang="en-US" sz="1300" dirty="0">
                          <a:effectLst/>
                        </a:rPr>
                        <a:t>Moderate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60000"/>
                        <a:lumOff val="40000"/>
                      </a:schemeClr>
                    </a:solidFill>
                  </a:tcPr>
                </a:tc>
                <a:tc>
                  <a:txBody>
                    <a:bodyPr/>
                    <a:lstStyle/>
                    <a:p>
                      <a:pPr marL="0" marR="0" algn="ctr">
                        <a:lnSpc>
                          <a:spcPct val="107000"/>
                        </a:lnSpc>
                        <a:spcBef>
                          <a:spcPts val="0"/>
                        </a:spcBef>
                        <a:spcAft>
                          <a:spcPts val="0"/>
                        </a:spcAft>
                      </a:pPr>
                      <a:r>
                        <a:rPr lang="en-US" sz="1300" dirty="0">
                          <a:effectLst/>
                        </a:rPr>
                        <a:t>Wide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chemeClr val="accent4">
                        <a:lumMod val="75000"/>
                      </a:schemeClr>
                    </a:solidFill>
                  </a:tcPr>
                </a:tc>
                <a:extLst>
                  <a:ext uri="{0D108BD9-81ED-4DB2-BD59-A6C34878D82A}">
                    <a16:rowId xmlns:a16="http://schemas.microsoft.com/office/drawing/2014/main" val="1808063799"/>
                  </a:ext>
                </a:extLst>
              </a:tr>
            </a:tbl>
          </a:graphicData>
        </a:graphic>
      </p:graphicFrame>
      <p:graphicFrame>
        <p:nvGraphicFramePr>
          <p:cNvPr id="6" name="Table 5">
            <a:extLst>
              <a:ext uri="{FF2B5EF4-FFF2-40B4-BE49-F238E27FC236}">
                <a16:creationId xmlns:a16="http://schemas.microsoft.com/office/drawing/2014/main" id="{7336961E-2820-4418-92DD-8B05774C1FAA}"/>
              </a:ext>
            </a:extLst>
          </p:cNvPr>
          <p:cNvGraphicFramePr>
            <a:graphicFrameLocks noGrp="1"/>
          </p:cNvGraphicFramePr>
          <p:nvPr>
            <p:extLst>
              <p:ext uri="{D42A27DB-BD31-4B8C-83A1-F6EECF244321}">
                <p14:modId xmlns:p14="http://schemas.microsoft.com/office/powerpoint/2010/main" val="1842863849"/>
              </p:ext>
            </p:extLst>
          </p:nvPr>
        </p:nvGraphicFramePr>
        <p:xfrm>
          <a:off x="4376295" y="236144"/>
          <a:ext cx="2059776" cy="6320483"/>
        </p:xfrm>
        <a:graphic>
          <a:graphicData uri="http://schemas.openxmlformats.org/drawingml/2006/table">
            <a:tbl>
              <a:tblPr firstRow="1" firstCol="1" bandRow="1"/>
              <a:tblGrid>
                <a:gridCol w="2059776">
                  <a:extLst>
                    <a:ext uri="{9D8B030D-6E8A-4147-A177-3AD203B41FA5}">
                      <a16:colId xmlns:a16="http://schemas.microsoft.com/office/drawing/2014/main" val="2296943812"/>
                    </a:ext>
                  </a:extLst>
                </a:gridCol>
              </a:tblGrid>
              <a:tr h="461080">
                <a:tc>
                  <a:txBody>
                    <a:bodyPr/>
                    <a:lstStyle/>
                    <a:p>
                      <a:pPr marL="0" marR="0" algn="ctr">
                        <a:lnSpc>
                          <a:spcPct val="107000"/>
                        </a:lnSpc>
                        <a:spcBef>
                          <a:spcPts val="0"/>
                        </a:spcBef>
                        <a:spcAft>
                          <a:spcPts val="0"/>
                        </a:spcAft>
                      </a:pPr>
                      <a:r>
                        <a:rPr lang="en-US" sz="1400" b="1" dirty="0">
                          <a:solidFill>
                            <a:schemeClr val="bg1"/>
                          </a:solidFill>
                          <a:effectLst/>
                        </a:rPr>
                        <a:t>Research Support</a:t>
                      </a:r>
                      <a:endParaRPr lang="en-US"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nchor="ctr">
                    <a:lnB w="12700" cap="flat" cmpd="sng" algn="ctr">
                      <a:solidFill>
                        <a:schemeClr val="tx1">
                          <a:lumMod val="50000"/>
                        </a:schemeClr>
                      </a:solidFill>
                      <a:prstDash val="solid"/>
                      <a:round/>
                      <a:headEnd type="none" w="med" len="med"/>
                      <a:tailEnd type="none" w="med" len="med"/>
                    </a:lnB>
                    <a:solidFill>
                      <a:srgbClr val="494949"/>
                    </a:solidFill>
                  </a:tcPr>
                </a:tc>
                <a:extLst>
                  <a:ext uri="{0D108BD9-81ED-4DB2-BD59-A6C34878D82A}">
                    <a16:rowId xmlns:a16="http://schemas.microsoft.com/office/drawing/2014/main" val="3152262306"/>
                  </a:ext>
                </a:extLst>
              </a:tr>
              <a:tr h="216203">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528453761"/>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3857980546"/>
                  </a:ext>
                </a:extLst>
              </a:tr>
              <a:tr h="216203">
                <a:tc>
                  <a:txBody>
                    <a:bodyPr/>
                    <a:lstStyle/>
                    <a:p>
                      <a:pPr marL="0" marR="0" algn="ctr">
                        <a:lnSpc>
                          <a:spcPct val="107000"/>
                        </a:lnSpc>
                        <a:spcBef>
                          <a:spcPts val="0"/>
                        </a:spcBef>
                        <a:spcAft>
                          <a:spcPts val="0"/>
                        </a:spcAft>
                      </a:pPr>
                      <a:r>
                        <a:rPr lang="en-US" sz="1300" dirty="0">
                          <a:effectLst/>
                        </a:rPr>
                        <a:t>Promising</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FF00"/>
                    </a:solidFill>
                  </a:tcPr>
                </a:tc>
                <a:extLst>
                  <a:ext uri="{0D108BD9-81ED-4DB2-BD59-A6C34878D82A}">
                    <a16:rowId xmlns:a16="http://schemas.microsoft.com/office/drawing/2014/main" val="1584920380"/>
                  </a:ext>
                </a:extLst>
              </a:tr>
              <a:tr h="216203">
                <a:tc>
                  <a:txBody>
                    <a:bodyPr/>
                    <a:lstStyle/>
                    <a:p>
                      <a:pPr marL="0" marR="0" algn="ctr">
                        <a:lnSpc>
                          <a:spcPct val="107000"/>
                        </a:lnSpc>
                        <a:spcBef>
                          <a:spcPts val="0"/>
                        </a:spcBef>
                        <a:spcAft>
                          <a:spcPts val="0"/>
                        </a:spcAft>
                      </a:pPr>
                      <a:r>
                        <a:rPr lang="en-US" sz="1300" dirty="0">
                          <a:effectLst/>
                        </a:rPr>
                        <a:t>Promising</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4131776275"/>
                  </a:ext>
                </a:extLst>
              </a:tr>
              <a:tr h="216203">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73804710"/>
                  </a:ext>
                </a:extLst>
              </a:tr>
              <a:tr h="216203">
                <a:tc>
                  <a:txBody>
                    <a:bodyPr/>
                    <a:lstStyle/>
                    <a:p>
                      <a:pPr marL="0" marR="0" algn="ctr">
                        <a:lnSpc>
                          <a:spcPct val="107000"/>
                        </a:lnSpc>
                        <a:spcBef>
                          <a:spcPts val="0"/>
                        </a:spcBef>
                        <a:spcAft>
                          <a:spcPts val="0"/>
                        </a:spcAft>
                      </a:pPr>
                      <a:r>
                        <a:rPr lang="en-US" sz="1300" dirty="0">
                          <a:effectLst/>
                        </a:rPr>
                        <a:t>Inconclusive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rgbClr val="FFC000"/>
                    </a:solidFill>
                  </a:tcPr>
                </a:tc>
                <a:extLst>
                  <a:ext uri="{0D108BD9-81ED-4DB2-BD59-A6C34878D82A}">
                    <a16:rowId xmlns:a16="http://schemas.microsoft.com/office/drawing/2014/main" val="3867506007"/>
                  </a:ext>
                </a:extLst>
              </a:tr>
              <a:tr h="216203">
                <a:tc>
                  <a:txBody>
                    <a:bodyPr/>
                    <a:lstStyle/>
                    <a:p>
                      <a:pPr marL="0" marR="0" algn="ctr">
                        <a:lnSpc>
                          <a:spcPct val="107000"/>
                        </a:lnSpc>
                        <a:spcBef>
                          <a:spcPts val="0"/>
                        </a:spcBef>
                        <a:spcAft>
                          <a:spcPts val="0"/>
                        </a:spcAft>
                      </a:pPr>
                      <a:r>
                        <a:rPr lang="en-US" sz="1300" dirty="0">
                          <a:effectLst/>
                        </a:rPr>
                        <a:t>Inconclusive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C000"/>
                    </a:solidFill>
                  </a:tcPr>
                </a:tc>
                <a:extLst>
                  <a:ext uri="{0D108BD9-81ED-4DB2-BD59-A6C34878D82A}">
                    <a16:rowId xmlns:a16="http://schemas.microsoft.com/office/drawing/2014/main" val="907314898"/>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00B050"/>
                    </a:solidFill>
                  </a:tcPr>
                </a:tc>
                <a:extLst>
                  <a:ext uri="{0D108BD9-81ED-4DB2-BD59-A6C34878D82A}">
                    <a16:rowId xmlns:a16="http://schemas.microsoft.com/office/drawing/2014/main" val="253757926"/>
                  </a:ext>
                </a:extLst>
              </a:tr>
              <a:tr h="216203">
                <a:tc>
                  <a:txBody>
                    <a:bodyPr/>
                    <a:lstStyle/>
                    <a:p>
                      <a:pPr marL="0" marR="0" algn="ctr">
                        <a:lnSpc>
                          <a:spcPct val="107000"/>
                        </a:lnSpc>
                        <a:spcBef>
                          <a:spcPts val="0"/>
                        </a:spcBef>
                        <a:spcAft>
                          <a:spcPts val="0"/>
                        </a:spcAft>
                      </a:pPr>
                      <a:r>
                        <a:rPr lang="en-US" sz="1300" dirty="0">
                          <a:effectLst/>
                        </a:rPr>
                        <a:t>Inconclusive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C000"/>
                    </a:solidFill>
                  </a:tcPr>
                </a:tc>
                <a:extLst>
                  <a:ext uri="{0D108BD9-81ED-4DB2-BD59-A6C34878D82A}">
                    <a16:rowId xmlns:a16="http://schemas.microsoft.com/office/drawing/2014/main" val="3271330438"/>
                  </a:ext>
                </a:extLst>
              </a:tr>
              <a:tr h="216203">
                <a:tc>
                  <a:txBody>
                    <a:bodyPr/>
                    <a:lstStyle/>
                    <a:p>
                      <a:pPr marL="0" marR="0" algn="ctr">
                        <a:lnSpc>
                          <a:spcPct val="107000"/>
                        </a:lnSpc>
                        <a:spcBef>
                          <a:spcPts val="0"/>
                        </a:spcBef>
                        <a:spcAft>
                          <a:spcPts val="0"/>
                        </a:spcAft>
                      </a:pPr>
                      <a:r>
                        <a:rPr lang="en-US" sz="1300" dirty="0">
                          <a:effectLst/>
                        </a:rPr>
                        <a:t>Promising</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FF00"/>
                    </a:solidFill>
                  </a:tcPr>
                </a:tc>
                <a:extLst>
                  <a:ext uri="{0D108BD9-81ED-4DB2-BD59-A6C34878D82A}">
                    <a16:rowId xmlns:a16="http://schemas.microsoft.com/office/drawing/2014/main" val="4190363661"/>
                  </a:ext>
                </a:extLst>
              </a:tr>
              <a:tr h="216203">
                <a:tc>
                  <a:txBody>
                    <a:bodyPr/>
                    <a:lstStyle/>
                    <a:p>
                      <a:pPr marL="0" marR="0" algn="ctr">
                        <a:lnSpc>
                          <a:spcPct val="107000"/>
                        </a:lnSpc>
                        <a:spcBef>
                          <a:spcPts val="0"/>
                        </a:spcBef>
                        <a:spcAft>
                          <a:spcPts val="0"/>
                        </a:spcAft>
                      </a:pPr>
                      <a:r>
                        <a:rPr lang="en-US" sz="1300" dirty="0">
                          <a:effectLst/>
                        </a:rPr>
                        <a:t>Promising</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FF00"/>
                    </a:solidFill>
                  </a:tcPr>
                </a:tc>
                <a:extLst>
                  <a:ext uri="{0D108BD9-81ED-4DB2-BD59-A6C34878D82A}">
                    <a16:rowId xmlns:a16="http://schemas.microsoft.com/office/drawing/2014/main" val="3645596647"/>
                  </a:ext>
                </a:extLst>
              </a:tr>
              <a:tr h="216203">
                <a:tc>
                  <a:txBody>
                    <a:bodyPr/>
                    <a:lstStyle/>
                    <a:p>
                      <a:pPr marL="0" marR="0" algn="ctr">
                        <a:lnSpc>
                          <a:spcPct val="107000"/>
                        </a:lnSpc>
                        <a:spcBef>
                          <a:spcPts val="0"/>
                        </a:spcBef>
                        <a:spcAft>
                          <a:spcPts val="0"/>
                        </a:spcAft>
                      </a:pPr>
                      <a:r>
                        <a:rPr lang="en-US" sz="1300" dirty="0">
                          <a:effectLst/>
                        </a:rPr>
                        <a:t>Inconclusive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C000"/>
                    </a:solidFill>
                  </a:tcPr>
                </a:tc>
                <a:extLst>
                  <a:ext uri="{0D108BD9-81ED-4DB2-BD59-A6C34878D82A}">
                    <a16:rowId xmlns:a16="http://schemas.microsoft.com/office/drawing/2014/main" val="3310867299"/>
                  </a:ext>
                </a:extLst>
              </a:tr>
              <a:tr h="216203">
                <a:tc>
                  <a:txBody>
                    <a:bodyPr/>
                    <a:lstStyle/>
                    <a:p>
                      <a:pPr marL="0" marR="0" algn="ctr">
                        <a:lnSpc>
                          <a:spcPct val="107000"/>
                        </a:lnSpc>
                        <a:spcBef>
                          <a:spcPts val="0"/>
                        </a:spcBef>
                        <a:spcAft>
                          <a:spcPts val="0"/>
                        </a:spcAft>
                      </a:pPr>
                      <a:r>
                        <a:rPr lang="en-US" sz="1300" dirty="0">
                          <a:effectLst/>
                        </a:rPr>
                        <a:t>Inconclusive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937785836"/>
                  </a:ext>
                </a:extLst>
              </a:tr>
              <a:tr h="216203">
                <a:tc>
                  <a:txBody>
                    <a:bodyPr/>
                    <a:lstStyle/>
                    <a:p>
                      <a:pPr marL="0" marR="0" algn="ctr">
                        <a:lnSpc>
                          <a:spcPct val="107000"/>
                        </a:lnSpc>
                        <a:spcBef>
                          <a:spcPts val="0"/>
                        </a:spcBef>
                        <a:spcAft>
                          <a:spcPts val="0"/>
                        </a:spcAft>
                      </a:pPr>
                      <a:r>
                        <a:rPr lang="en-U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3210104028"/>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1568645173"/>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00B050"/>
                    </a:solidFill>
                  </a:tcPr>
                </a:tc>
                <a:extLst>
                  <a:ext uri="{0D108BD9-81ED-4DB2-BD59-A6C34878D82A}">
                    <a16:rowId xmlns:a16="http://schemas.microsoft.com/office/drawing/2014/main" val="551035073"/>
                  </a:ext>
                </a:extLst>
              </a:tr>
              <a:tr h="263828">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00B050"/>
                    </a:solidFill>
                  </a:tcPr>
                </a:tc>
                <a:extLst>
                  <a:ext uri="{0D108BD9-81ED-4DB2-BD59-A6C34878D82A}">
                    <a16:rowId xmlns:a16="http://schemas.microsoft.com/office/drawing/2014/main" val="3261742848"/>
                  </a:ext>
                </a:extLst>
              </a:tr>
              <a:tr h="263828">
                <a:tc>
                  <a:txBody>
                    <a:bodyPr/>
                    <a:lstStyle/>
                    <a:p>
                      <a:pPr marL="0" marR="0" algn="ctr">
                        <a:lnSpc>
                          <a:spcPct val="107000"/>
                        </a:lnSpc>
                        <a:spcBef>
                          <a:spcPts val="0"/>
                        </a:spcBef>
                        <a:spcAft>
                          <a:spcPts val="0"/>
                        </a:spcAft>
                      </a:pPr>
                      <a:r>
                        <a:rPr lang="en-US" sz="1300" dirty="0">
                          <a:effectLst/>
                        </a:rPr>
                        <a:t>Not 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FF0000"/>
                    </a:solidFill>
                  </a:tcPr>
                </a:tc>
                <a:extLst>
                  <a:ext uri="{0D108BD9-81ED-4DB2-BD59-A6C34878D82A}">
                    <a16:rowId xmlns:a16="http://schemas.microsoft.com/office/drawing/2014/main" val="4113562288"/>
                  </a:ext>
                </a:extLst>
              </a:tr>
              <a:tr h="263828">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3453809224"/>
                  </a:ext>
                </a:extLst>
              </a:tr>
              <a:tr h="216203">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029825788"/>
                  </a:ext>
                </a:extLst>
              </a:tr>
              <a:tr h="263828">
                <a:tc>
                  <a:txBody>
                    <a:bodyPr/>
                    <a:lstStyle/>
                    <a:p>
                      <a:pPr marL="0" marR="0" algn="ctr">
                        <a:lnSpc>
                          <a:spcPct val="107000"/>
                        </a:lnSpc>
                        <a:spcBef>
                          <a:spcPts val="0"/>
                        </a:spcBef>
                        <a:spcAft>
                          <a:spcPts val="0"/>
                        </a:spcAft>
                      </a:pPr>
                      <a:r>
                        <a:rPr lang="en-US" sz="1300" dirty="0">
                          <a:effectLst/>
                        </a:rPr>
                        <a:t>Not 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rgbClr val="FF0000"/>
                    </a:solidFill>
                  </a:tcPr>
                </a:tc>
                <a:extLst>
                  <a:ext uri="{0D108BD9-81ED-4DB2-BD59-A6C34878D82A}">
                    <a16:rowId xmlns:a16="http://schemas.microsoft.com/office/drawing/2014/main" val="2822338040"/>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00B050"/>
                    </a:solidFill>
                  </a:tcPr>
                </a:tc>
                <a:extLst>
                  <a:ext uri="{0D108BD9-81ED-4DB2-BD59-A6C34878D82A}">
                    <a16:rowId xmlns:a16="http://schemas.microsoft.com/office/drawing/2014/main" val="503418995"/>
                  </a:ext>
                </a:extLst>
              </a:tr>
              <a:tr h="216203">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B w="12700" cap="flat" cmpd="sng" algn="ctr">
                      <a:solidFill>
                        <a:schemeClr val="tx1">
                          <a:lumMod val="50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876551562"/>
                  </a:ext>
                </a:extLst>
              </a:tr>
              <a:tr h="216203">
                <a:tc>
                  <a:txBody>
                    <a:bodyPr/>
                    <a:lstStyle/>
                    <a:p>
                      <a:pPr marL="0" marR="0" algn="ctr">
                        <a:lnSpc>
                          <a:spcPct val="107000"/>
                        </a:lnSpc>
                        <a:spcBef>
                          <a:spcPts val="0"/>
                        </a:spcBef>
                        <a:spcAft>
                          <a:spcPts val="0"/>
                        </a:spcAft>
                      </a:pPr>
                      <a:r>
                        <a:rPr lang="en-US" sz="1300" b="1" i="1" dirty="0">
                          <a:effectLst/>
                        </a:rPr>
                        <a:t> </a:t>
                      </a:r>
                      <a:endParaRPr lang="en-US" sz="13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3673475825"/>
                  </a:ext>
                </a:extLst>
              </a:tr>
              <a:tr h="216203">
                <a:tc>
                  <a:txBody>
                    <a:bodyPr/>
                    <a:lstStyle/>
                    <a:p>
                      <a:pPr marL="0" marR="0" algn="ctr">
                        <a:lnSpc>
                          <a:spcPct val="107000"/>
                        </a:lnSpc>
                        <a:spcBef>
                          <a:spcPts val="0"/>
                        </a:spcBef>
                        <a:spcAft>
                          <a:spcPts val="0"/>
                        </a:spcAft>
                      </a:pPr>
                      <a:r>
                        <a:rPr lang="en-US" sz="1300" dirty="0">
                          <a:effectLst/>
                        </a:rPr>
                        <a:t>Promising</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lnT w="12700" cap="flat" cmpd="sng" algn="ctr">
                      <a:solidFill>
                        <a:schemeClr val="tx1">
                          <a:lumMod val="50000"/>
                        </a:schemeClr>
                      </a:solidFill>
                      <a:prstDash val="solid"/>
                      <a:round/>
                      <a:headEnd type="none" w="med" len="med"/>
                      <a:tailEnd type="none" w="med" len="med"/>
                    </a:lnT>
                    <a:solidFill>
                      <a:srgbClr val="FFFF00"/>
                    </a:solidFill>
                  </a:tcPr>
                </a:tc>
                <a:extLst>
                  <a:ext uri="{0D108BD9-81ED-4DB2-BD59-A6C34878D82A}">
                    <a16:rowId xmlns:a16="http://schemas.microsoft.com/office/drawing/2014/main" val="2524294406"/>
                  </a:ext>
                </a:extLst>
              </a:tr>
              <a:tr h="263828">
                <a:tc>
                  <a:txBody>
                    <a:bodyPr/>
                    <a:lstStyle/>
                    <a:p>
                      <a:pPr marL="0" marR="0" algn="ctr">
                        <a:lnSpc>
                          <a:spcPct val="107000"/>
                        </a:lnSpc>
                        <a:spcBef>
                          <a:spcPts val="0"/>
                        </a:spcBef>
                        <a:spcAft>
                          <a:spcPts val="0"/>
                        </a:spcAft>
                      </a:pPr>
                      <a:r>
                        <a:rPr lang="en-US" sz="1300" dirty="0">
                          <a:effectLst/>
                        </a:rPr>
                        <a:t>Evidence-Based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12" marR="44812" marT="0" marB="0">
                    <a:solidFill>
                      <a:srgbClr val="00B050"/>
                    </a:solidFill>
                  </a:tcPr>
                </a:tc>
                <a:extLst>
                  <a:ext uri="{0D108BD9-81ED-4DB2-BD59-A6C34878D82A}">
                    <a16:rowId xmlns:a16="http://schemas.microsoft.com/office/drawing/2014/main" val="1901583981"/>
                  </a:ext>
                </a:extLst>
              </a:tr>
            </a:tbl>
          </a:graphicData>
        </a:graphic>
      </p:graphicFrame>
      <p:sp>
        <p:nvSpPr>
          <p:cNvPr id="8" name="TextBox 7">
            <a:extLst>
              <a:ext uri="{FF2B5EF4-FFF2-40B4-BE49-F238E27FC236}">
                <a16:creationId xmlns:a16="http://schemas.microsoft.com/office/drawing/2014/main" id="{B4EBF906-81E7-8E41-51F1-ED4F37F2A1AE}"/>
              </a:ext>
            </a:extLst>
          </p:cNvPr>
          <p:cNvSpPr txBox="1"/>
          <p:nvPr/>
        </p:nvSpPr>
        <p:spPr>
          <a:xfrm>
            <a:off x="157546" y="6556627"/>
            <a:ext cx="11889142" cy="430887"/>
          </a:xfrm>
          <a:prstGeom prst="rect">
            <a:avLst/>
          </a:prstGeom>
          <a:noFill/>
        </p:spPr>
        <p:txBody>
          <a:bodyPr wrap="square">
            <a:spAutoFit/>
          </a:bodyPr>
          <a:lstStyle/>
          <a:p>
            <a:pPr marL="457200" marR="0" indent="-457200">
              <a:spcAft>
                <a:spcPts val="600"/>
              </a:spcAft>
            </a:pPr>
            <a:r>
              <a:rPr lang="en-US" sz="1100" dirty="0">
                <a:solidFill>
                  <a:srgbClr val="000000"/>
                </a:solidFill>
                <a:effectLst/>
                <a:latin typeface="Times New Roman" panose="02020603050405020304" pitchFamily="18" charset="0"/>
                <a:ea typeface="MS Mincho" panose="02020609040205080304" pitchFamily="49" charset="-128"/>
              </a:rPr>
              <a:t>Mackey, B., Appleton, C.J., Skidmore, S., Lee, J., &amp; </a:t>
            </a:r>
            <a:r>
              <a:rPr lang="en-US" sz="1100" b="1" dirty="0">
                <a:solidFill>
                  <a:srgbClr val="000000"/>
                </a:solidFill>
                <a:effectLst/>
                <a:latin typeface="Times New Roman" panose="02020603050405020304" pitchFamily="18" charset="0"/>
                <a:ea typeface="MS Mincho" panose="02020609040205080304" pitchFamily="49" charset="-128"/>
              </a:rPr>
              <a:t>Taxman, F. S.</a:t>
            </a:r>
            <a:r>
              <a:rPr lang="en-US" sz="1100" dirty="0">
                <a:solidFill>
                  <a:srgbClr val="000000"/>
                </a:solidFill>
                <a:effectLst/>
                <a:latin typeface="Times New Roman" panose="02020603050405020304" pitchFamily="18" charset="0"/>
                <a:ea typeface="MS Mincho" panose="02020609040205080304" pitchFamily="49" charset="-128"/>
              </a:rPr>
              <a:t> (2022). </a:t>
            </a:r>
            <a:r>
              <a:rPr lang="en-US" sz="1100" dirty="0">
                <a:solidFill>
                  <a:srgbClr val="000000"/>
                </a:solidFill>
                <a:effectLst/>
                <a:latin typeface="Times New Roman" panose="02020603050405020304" pitchFamily="18" charset="0"/>
                <a:ea typeface="Times New Roman" panose="02020603050405020304" pitchFamily="18" charset="0"/>
              </a:rPr>
              <a:t>At the intersection of research and practice: Constructing guidelines for a hybrid model of community supervision. </a:t>
            </a:r>
            <a:r>
              <a:rPr lang="en-US" sz="1100" i="1" dirty="0">
                <a:solidFill>
                  <a:srgbClr val="000000"/>
                </a:solidFill>
                <a:effectLst/>
                <a:latin typeface="Times New Roman" panose="02020603050405020304" pitchFamily="18" charset="0"/>
                <a:ea typeface="Times New Roman" panose="02020603050405020304" pitchFamily="18" charset="0"/>
              </a:rPr>
              <a:t>Aggression and Violent Behavior, 63, </a:t>
            </a:r>
            <a:r>
              <a:rPr lang="en-US" sz="1100" dirty="0">
                <a:effectLst/>
                <a:latin typeface="Times New Roman" panose="02020603050405020304" pitchFamily="18" charset="0"/>
                <a:ea typeface="Times New Roman" panose="02020603050405020304" pitchFamily="18" charset="0"/>
              </a:rPr>
              <a:t>1359-1789 </a:t>
            </a:r>
            <a:r>
              <a:rPr lang="en-US" sz="1100" u="sng" dirty="0">
                <a:solidFill>
                  <a:srgbClr val="0000FF"/>
                </a:solidFill>
                <a:effectLst/>
                <a:latin typeface="Times New Roman" panose="02020603050405020304" pitchFamily="18" charset="0"/>
                <a:ea typeface="Times New Roman" panose="02020603050405020304" pitchFamily="18" charset="0"/>
                <a:hlinkClick r:id="rId3"/>
              </a:rPr>
              <a:t>https://doi.org/10.1016/j.avb.2021.101689</a:t>
            </a:r>
            <a:r>
              <a:rPr lang="en-US" sz="1100" u="sng" dirty="0">
                <a:solidFill>
                  <a:srgbClr val="0000FF"/>
                </a:solidFill>
                <a:effectLst/>
                <a:latin typeface="Times New Roman" panose="02020603050405020304" pitchFamily="18" charset="0"/>
                <a:ea typeface="Times New Roman" panose="02020603050405020304" pitchFamily="18" charset="0"/>
              </a:rPr>
              <a:t>.</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32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2350-A162-6DDE-37CA-5051539197CE}"/>
              </a:ext>
            </a:extLst>
          </p:cNvPr>
          <p:cNvSpPr>
            <a:spLocks noGrp="1"/>
          </p:cNvSpPr>
          <p:nvPr>
            <p:ph type="title"/>
          </p:nvPr>
        </p:nvSpPr>
        <p:spPr>
          <a:xfrm>
            <a:off x="517200" y="524943"/>
            <a:ext cx="11157600" cy="914800"/>
          </a:xfrm>
        </p:spPr>
        <p:txBody>
          <a:bodyPr/>
          <a:lstStyle/>
          <a:p>
            <a:r>
              <a:rPr lang="en-US" b="1" dirty="0">
                <a:solidFill>
                  <a:schemeClr val="tx1"/>
                </a:solidFill>
              </a:rPr>
              <a:t>Example of Appropriateness Statement: Collateral Contacts</a:t>
            </a:r>
          </a:p>
        </p:txBody>
      </p:sp>
      <p:sp>
        <p:nvSpPr>
          <p:cNvPr id="5" name="Text Placeholder 4">
            <a:extLst>
              <a:ext uri="{FF2B5EF4-FFF2-40B4-BE49-F238E27FC236}">
                <a16:creationId xmlns:a16="http://schemas.microsoft.com/office/drawing/2014/main" id="{7571F70E-279A-485A-A544-ECBB7DF77A6C}"/>
              </a:ext>
            </a:extLst>
          </p:cNvPr>
          <p:cNvSpPr>
            <a:spLocks noGrp="1"/>
          </p:cNvSpPr>
          <p:nvPr>
            <p:ph type="body" idx="1"/>
          </p:nvPr>
        </p:nvSpPr>
        <p:spPr>
          <a:xfrm>
            <a:off x="1274600" y="3742005"/>
            <a:ext cx="10400200" cy="2053884"/>
          </a:xfrm>
        </p:spPr>
        <p:txBody>
          <a:bodyPr/>
          <a:lstStyle/>
          <a:p>
            <a:pPr marL="0" indent="0">
              <a:lnSpc>
                <a:spcPct val="107000"/>
              </a:lnSpc>
              <a:buNone/>
            </a:pPr>
            <a:r>
              <a:rPr lang="en-US" sz="2400" b="1" u="sng" dirty="0">
                <a:latin typeface="Roboto" panose="02000000000000000000" pitchFamily="2" charset="0"/>
                <a:ea typeface="Roboto" panose="02000000000000000000" pitchFamily="2" charset="0"/>
                <a:cs typeface="Times New Roman" panose="02020603050405020304" pitchFamily="18" charset="0"/>
              </a:rPr>
              <a:t>Example Options to Consider:</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Whether to use on Low Risk</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Whether to use on Med/High Risk</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Use only in situations when the person </a:t>
            </a:r>
            <a:r>
              <a:rPr lang="en-US" dirty="0">
                <a:latin typeface="Roboto" panose="02000000000000000000" pitchFamily="2" charset="0"/>
                <a:ea typeface="Roboto" panose="02000000000000000000" pitchFamily="2" charset="0"/>
                <a:cs typeface="Times New Roman" panose="02020603050405020304" pitchFamily="18" charset="0"/>
              </a:rPr>
              <a:t>has unstable housing or employment</a:t>
            </a:r>
            <a:endParaRPr lang="en-US" sz="2400" dirty="0">
              <a:latin typeface="Roboto" panose="02000000000000000000" pitchFamily="2" charset="0"/>
              <a:ea typeface="Roboto" panose="02000000000000000000" pitchFamily="2" charset="0"/>
              <a:cs typeface="Times New Roman" panose="02020603050405020304" pitchFamily="18" charset="0"/>
            </a:endParaRP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Limit address and employment contacts to once a year</a:t>
            </a:r>
          </a:p>
          <a:p>
            <a:endParaRPr lang="en-US" dirty="0">
              <a:latin typeface="Roboto" panose="02000000000000000000" pitchFamily="2" charset="0"/>
              <a:ea typeface="Roboto" panose="02000000000000000000" pitchFamily="2" charset="0"/>
            </a:endParaRPr>
          </a:p>
        </p:txBody>
      </p:sp>
      <p:graphicFrame>
        <p:nvGraphicFramePr>
          <p:cNvPr id="8" name="Table 7">
            <a:extLst>
              <a:ext uri="{FF2B5EF4-FFF2-40B4-BE49-F238E27FC236}">
                <a16:creationId xmlns:a16="http://schemas.microsoft.com/office/drawing/2014/main" id="{E48B14A8-2300-4156-A949-3B6223699F9B}"/>
              </a:ext>
            </a:extLst>
          </p:cNvPr>
          <p:cNvGraphicFramePr>
            <a:graphicFrameLocks noGrp="1"/>
          </p:cNvGraphicFramePr>
          <p:nvPr>
            <p:extLst>
              <p:ext uri="{D42A27DB-BD31-4B8C-83A1-F6EECF244321}">
                <p14:modId xmlns:p14="http://schemas.microsoft.com/office/powerpoint/2010/main" val="2614652254"/>
              </p:ext>
            </p:extLst>
          </p:nvPr>
        </p:nvGraphicFramePr>
        <p:xfrm>
          <a:off x="1274600" y="1981273"/>
          <a:ext cx="9642800" cy="1828800"/>
        </p:xfrm>
        <a:graphic>
          <a:graphicData uri="http://schemas.openxmlformats.org/drawingml/2006/table">
            <a:tbl>
              <a:tblPr firstRow="1" firstCol="1" bandRow="1">
                <a:tableStyleId>{3C2FFA5D-87B4-456A-9821-1D502468CF0F}</a:tableStyleId>
              </a:tblPr>
              <a:tblGrid>
                <a:gridCol w="2410700">
                  <a:extLst>
                    <a:ext uri="{9D8B030D-6E8A-4147-A177-3AD203B41FA5}">
                      <a16:colId xmlns:a16="http://schemas.microsoft.com/office/drawing/2014/main" val="3119442766"/>
                    </a:ext>
                  </a:extLst>
                </a:gridCol>
                <a:gridCol w="2410700">
                  <a:extLst>
                    <a:ext uri="{9D8B030D-6E8A-4147-A177-3AD203B41FA5}">
                      <a16:colId xmlns:a16="http://schemas.microsoft.com/office/drawing/2014/main" val="3294205736"/>
                    </a:ext>
                  </a:extLst>
                </a:gridCol>
                <a:gridCol w="2410700">
                  <a:extLst>
                    <a:ext uri="{9D8B030D-6E8A-4147-A177-3AD203B41FA5}">
                      <a16:colId xmlns:a16="http://schemas.microsoft.com/office/drawing/2014/main" val="2135988172"/>
                    </a:ext>
                  </a:extLst>
                </a:gridCol>
                <a:gridCol w="2410700">
                  <a:extLst>
                    <a:ext uri="{9D8B030D-6E8A-4147-A177-3AD203B41FA5}">
                      <a16:colId xmlns:a16="http://schemas.microsoft.com/office/drawing/2014/main" val="2007251221"/>
                    </a:ext>
                  </a:extLst>
                </a:gridCol>
              </a:tblGrid>
              <a:tr h="853440">
                <a:tc>
                  <a:txBody>
                    <a:bodyPr/>
                    <a:lstStyle/>
                    <a:p>
                      <a:pPr algn="ctr"/>
                      <a:r>
                        <a:rPr lang="en-US" sz="2400" b="1" dirty="0">
                          <a:solidFill>
                            <a:schemeClr val="bg1"/>
                          </a:solidFill>
                        </a:rPr>
                        <a:t>Risk Level</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Research Support</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Probation Support</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JSI Support</a:t>
                      </a:r>
                    </a:p>
                  </a:txBody>
                  <a:tcPr marL="121920" marR="121920" marT="60960" marB="60960">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tx2">
                        <a:lumMod val="50000"/>
                      </a:schemeClr>
                    </a:solidFill>
                  </a:tcPr>
                </a:tc>
                <a:extLst>
                  <a:ext uri="{0D108BD9-81ED-4DB2-BD59-A6C34878D82A}">
                    <a16:rowId xmlns:a16="http://schemas.microsoft.com/office/drawing/2014/main" val="2093099480"/>
                  </a:ext>
                </a:extLst>
              </a:tr>
              <a:tr h="487680">
                <a:tc>
                  <a:txBody>
                    <a:bodyPr/>
                    <a:lstStyle/>
                    <a:p>
                      <a:pPr algn="ctr"/>
                      <a:r>
                        <a:rPr lang="en-US" sz="2400" dirty="0">
                          <a:solidFill>
                            <a:schemeClr val="tx2">
                              <a:lumMod val="10000"/>
                            </a:schemeClr>
                          </a:solidFill>
                        </a:rPr>
                        <a:t>Low</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tx1">
                        <a:lumMod val="50000"/>
                        <a:alpha val="40000"/>
                      </a:schemeClr>
                    </a:solidFill>
                  </a:tcPr>
                </a:tc>
                <a:tc>
                  <a:txBody>
                    <a:bodyPr/>
                    <a:lstStyle/>
                    <a:p>
                      <a:pPr algn="ctr"/>
                      <a:r>
                        <a:rPr lang="en-US" sz="2400" dirty="0">
                          <a:solidFill>
                            <a:schemeClr val="tx2">
                              <a:lumMod val="10000"/>
                            </a:schemeClr>
                          </a:solidFill>
                        </a:rPr>
                        <a:t>Inconclusive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FFC000"/>
                    </a:solidFill>
                  </a:tcPr>
                </a:tc>
                <a:tc>
                  <a:txBody>
                    <a:bodyPr/>
                    <a:lstStyle/>
                    <a:p>
                      <a:pPr algn="ctr"/>
                      <a:r>
                        <a:rPr lang="en-US" sz="2400" dirty="0">
                          <a:solidFill>
                            <a:schemeClr val="tx2">
                              <a:lumMod val="10000"/>
                            </a:schemeClr>
                          </a:solidFill>
                        </a:rPr>
                        <a:t>Moderate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42B7FD"/>
                    </a:solidFill>
                  </a:tcPr>
                </a:tc>
                <a:tc>
                  <a:txBody>
                    <a:bodyPr/>
                    <a:lstStyle/>
                    <a:p>
                      <a:pPr algn="ctr"/>
                      <a:r>
                        <a:rPr lang="en-US" sz="2400" dirty="0">
                          <a:solidFill>
                            <a:schemeClr val="tx2">
                              <a:lumMod val="10000"/>
                            </a:schemeClr>
                          </a:solidFill>
                        </a:rPr>
                        <a:t>Minimal</a:t>
                      </a:r>
                    </a:p>
                  </a:txBody>
                  <a:tcPr marL="121920" marR="121920" marT="60960" marB="60960">
                    <a:lnL w="19050" cap="flat" cmpd="sng" algn="ctr">
                      <a:solidFill>
                        <a:schemeClr val="bg1"/>
                      </a:solidFill>
                      <a:prstDash val="solid"/>
                      <a:round/>
                      <a:headEnd type="none" w="med" len="med"/>
                      <a:tailEnd type="none" w="med" len="med"/>
                    </a:lnL>
                    <a:solidFill>
                      <a:srgbClr val="C0E7FE"/>
                    </a:solidFill>
                  </a:tcPr>
                </a:tc>
                <a:extLst>
                  <a:ext uri="{0D108BD9-81ED-4DB2-BD59-A6C34878D82A}">
                    <a16:rowId xmlns:a16="http://schemas.microsoft.com/office/drawing/2014/main" val="1819035484"/>
                  </a:ext>
                </a:extLst>
              </a:tr>
              <a:tr h="487680">
                <a:tc>
                  <a:txBody>
                    <a:bodyPr/>
                    <a:lstStyle/>
                    <a:p>
                      <a:pPr algn="ctr"/>
                      <a:r>
                        <a:rPr lang="en-US" sz="2400" dirty="0">
                          <a:solidFill>
                            <a:schemeClr val="bg1"/>
                          </a:solidFill>
                        </a:rPr>
                        <a:t>Medium/High</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tx1">
                        <a:lumMod val="65000"/>
                      </a:schemeClr>
                    </a:solidFill>
                  </a:tcPr>
                </a:tc>
                <a:tc>
                  <a:txBody>
                    <a:bodyPr/>
                    <a:lstStyle/>
                    <a:p>
                      <a:pPr algn="ctr"/>
                      <a:r>
                        <a:rPr lang="en-US" sz="2400" dirty="0">
                          <a:solidFill>
                            <a:schemeClr val="bg1"/>
                          </a:solidFill>
                        </a:rPr>
                        <a:t>Inconclusive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FFC000"/>
                    </a:solidFill>
                  </a:tcPr>
                </a:tc>
                <a:tc>
                  <a:txBody>
                    <a:bodyPr/>
                    <a:lstStyle/>
                    <a:p>
                      <a:pPr algn="ctr"/>
                      <a:r>
                        <a:rPr lang="en-US" sz="2400" dirty="0">
                          <a:solidFill>
                            <a:schemeClr val="tx2">
                              <a:lumMod val="10000"/>
                            </a:schemeClr>
                          </a:solidFill>
                        </a:rPr>
                        <a:t>Wide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6190BF"/>
                    </a:solidFill>
                  </a:tcPr>
                </a:tc>
                <a:tc>
                  <a:txBody>
                    <a:bodyPr/>
                    <a:lstStyle/>
                    <a:p>
                      <a:pPr algn="ctr"/>
                      <a:r>
                        <a:rPr lang="en-US" sz="2400" dirty="0">
                          <a:solidFill>
                            <a:schemeClr val="tx2">
                              <a:lumMod val="10000"/>
                            </a:schemeClr>
                          </a:solidFill>
                        </a:rPr>
                        <a:t>Moderate</a:t>
                      </a:r>
                    </a:p>
                  </a:txBody>
                  <a:tcPr marL="121920" marR="121920" marT="60960" marB="60960">
                    <a:lnL w="19050" cap="flat" cmpd="sng" algn="ctr">
                      <a:solidFill>
                        <a:schemeClr val="bg1"/>
                      </a:solidFill>
                      <a:prstDash val="solid"/>
                      <a:round/>
                      <a:headEnd type="none" w="med" len="med"/>
                      <a:tailEnd type="none" w="med" len="med"/>
                    </a:lnL>
                    <a:solidFill>
                      <a:srgbClr val="42B7FD"/>
                    </a:solidFill>
                  </a:tcPr>
                </a:tc>
                <a:extLst>
                  <a:ext uri="{0D108BD9-81ED-4DB2-BD59-A6C34878D82A}">
                    <a16:rowId xmlns:a16="http://schemas.microsoft.com/office/drawing/2014/main" val="1468799152"/>
                  </a:ext>
                </a:extLst>
              </a:tr>
            </a:tbl>
          </a:graphicData>
        </a:graphic>
      </p:graphicFrame>
    </p:spTree>
    <p:extLst>
      <p:ext uri="{BB962C8B-B14F-4D97-AF65-F5344CB8AC3E}">
        <p14:creationId xmlns:p14="http://schemas.microsoft.com/office/powerpoint/2010/main" val="293988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2350-A162-6DDE-37CA-5051539197CE}"/>
              </a:ext>
            </a:extLst>
          </p:cNvPr>
          <p:cNvSpPr>
            <a:spLocks noGrp="1"/>
          </p:cNvSpPr>
          <p:nvPr>
            <p:ph type="title"/>
          </p:nvPr>
        </p:nvSpPr>
        <p:spPr>
          <a:xfrm>
            <a:off x="517200" y="524943"/>
            <a:ext cx="11157600" cy="914800"/>
          </a:xfrm>
        </p:spPr>
        <p:txBody>
          <a:bodyPr/>
          <a:lstStyle/>
          <a:p>
            <a:r>
              <a:rPr lang="en-US" b="1" dirty="0">
                <a:solidFill>
                  <a:schemeClr val="tx1"/>
                </a:solidFill>
              </a:rPr>
              <a:t>Example of Appropriateness Statement for Substance Use Evaluations</a:t>
            </a:r>
          </a:p>
        </p:txBody>
      </p:sp>
      <p:sp>
        <p:nvSpPr>
          <p:cNvPr id="5" name="Text Placeholder 4">
            <a:extLst>
              <a:ext uri="{FF2B5EF4-FFF2-40B4-BE49-F238E27FC236}">
                <a16:creationId xmlns:a16="http://schemas.microsoft.com/office/drawing/2014/main" id="{7571F70E-279A-485A-A544-ECBB7DF77A6C}"/>
              </a:ext>
            </a:extLst>
          </p:cNvPr>
          <p:cNvSpPr>
            <a:spLocks noGrp="1"/>
          </p:cNvSpPr>
          <p:nvPr>
            <p:ph type="body" idx="1"/>
          </p:nvPr>
        </p:nvSpPr>
        <p:spPr>
          <a:xfrm>
            <a:off x="1274600" y="3742005"/>
            <a:ext cx="10687107" cy="2053884"/>
          </a:xfrm>
        </p:spPr>
        <p:txBody>
          <a:bodyPr/>
          <a:lstStyle/>
          <a:p>
            <a:pPr marL="0" indent="0">
              <a:lnSpc>
                <a:spcPct val="107000"/>
              </a:lnSpc>
              <a:buNone/>
            </a:pPr>
            <a:r>
              <a:rPr lang="en-US" sz="2400" b="1" u="sng" dirty="0">
                <a:latin typeface="Roboto" panose="02000000000000000000" pitchFamily="2" charset="0"/>
                <a:ea typeface="Roboto" panose="02000000000000000000" pitchFamily="2" charset="0"/>
                <a:cs typeface="Times New Roman" panose="02020603050405020304" pitchFamily="18" charset="0"/>
              </a:rPr>
              <a:t>Example Options to Consider:</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Use when individuals test positive for drugs or discuss illicit drug use</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Use an evidence-based screener in the supervision agency </a:t>
            </a:r>
          </a:p>
          <a:p>
            <a:pPr marL="0">
              <a:lnSpc>
                <a:spcPct val="107000"/>
              </a:lnSpc>
            </a:pPr>
            <a:r>
              <a:rPr lang="en-US" dirty="0">
                <a:latin typeface="Roboto" panose="02000000000000000000" pitchFamily="2" charset="0"/>
                <a:ea typeface="Roboto" panose="02000000000000000000" pitchFamily="2" charset="0"/>
                <a:cs typeface="Times New Roman" panose="02020603050405020304" pitchFamily="18" charset="0"/>
              </a:rPr>
              <a:t>Refer individuals to </a:t>
            </a:r>
            <a:r>
              <a:rPr lang="en-US" sz="2400" dirty="0">
                <a:latin typeface="Roboto" panose="02000000000000000000" pitchFamily="2" charset="0"/>
                <a:ea typeface="Roboto" panose="02000000000000000000" pitchFamily="2" charset="0"/>
                <a:cs typeface="Times New Roman" panose="02020603050405020304" pitchFamily="18" charset="0"/>
              </a:rPr>
              <a:t>clinical assessment if they screen positive</a:t>
            </a:r>
          </a:p>
          <a:p>
            <a:pPr marL="0">
              <a:lnSpc>
                <a:spcPct val="107000"/>
              </a:lnSpc>
            </a:pPr>
            <a:r>
              <a:rPr lang="en-US" sz="2400" dirty="0">
                <a:latin typeface="Roboto" panose="02000000000000000000" pitchFamily="2" charset="0"/>
                <a:ea typeface="Roboto" panose="02000000000000000000" pitchFamily="2" charset="0"/>
                <a:cs typeface="Times New Roman" panose="02020603050405020304" pitchFamily="18" charset="0"/>
              </a:rPr>
              <a:t>Do not use the evaluation as a sanction</a:t>
            </a:r>
          </a:p>
          <a:p>
            <a:pPr marL="0" indent="0">
              <a:lnSpc>
                <a:spcPct val="107000"/>
              </a:lnSpc>
              <a:buNone/>
            </a:pPr>
            <a:endParaRPr lang="en-US" sz="2400" dirty="0">
              <a:latin typeface="Roboto" panose="02000000000000000000" pitchFamily="2" charset="0"/>
              <a:ea typeface="Roboto" panose="02000000000000000000" pitchFamily="2"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E48B14A8-2300-4156-A949-3B6223699F9B}"/>
              </a:ext>
            </a:extLst>
          </p:cNvPr>
          <p:cNvGraphicFramePr>
            <a:graphicFrameLocks noGrp="1"/>
          </p:cNvGraphicFramePr>
          <p:nvPr>
            <p:extLst>
              <p:ext uri="{D42A27DB-BD31-4B8C-83A1-F6EECF244321}">
                <p14:modId xmlns:p14="http://schemas.microsoft.com/office/powerpoint/2010/main" val="2703850531"/>
              </p:ext>
            </p:extLst>
          </p:nvPr>
        </p:nvGraphicFramePr>
        <p:xfrm>
          <a:off x="1274600" y="1603321"/>
          <a:ext cx="9642800" cy="2560320"/>
        </p:xfrm>
        <a:graphic>
          <a:graphicData uri="http://schemas.openxmlformats.org/drawingml/2006/table">
            <a:tbl>
              <a:tblPr firstRow="1" firstCol="1" bandRow="1">
                <a:tableStyleId>{3C2FFA5D-87B4-456A-9821-1D502468CF0F}</a:tableStyleId>
              </a:tblPr>
              <a:tblGrid>
                <a:gridCol w="2410700">
                  <a:extLst>
                    <a:ext uri="{9D8B030D-6E8A-4147-A177-3AD203B41FA5}">
                      <a16:colId xmlns:a16="http://schemas.microsoft.com/office/drawing/2014/main" val="3119442766"/>
                    </a:ext>
                  </a:extLst>
                </a:gridCol>
                <a:gridCol w="2410700">
                  <a:extLst>
                    <a:ext uri="{9D8B030D-6E8A-4147-A177-3AD203B41FA5}">
                      <a16:colId xmlns:a16="http://schemas.microsoft.com/office/drawing/2014/main" val="3294205736"/>
                    </a:ext>
                  </a:extLst>
                </a:gridCol>
                <a:gridCol w="2410700">
                  <a:extLst>
                    <a:ext uri="{9D8B030D-6E8A-4147-A177-3AD203B41FA5}">
                      <a16:colId xmlns:a16="http://schemas.microsoft.com/office/drawing/2014/main" val="2135988172"/>
                    </a:ext>
                  </a:extLst>
                </a:gridCol>
                <a:gridCol w="2410700">
                  <a:extLst>
                    <a:ext uri="{9D8B030D-6E8A-4147-A177-3AD203B41FA5}">
                      <a16:colId xmlns:a16="http://schemas.microsoft.com/office/drawing/2014/main" val="2007251221"/>
                    </a:ext>
                  </a:extLst>
                </a:gridCol>
              </a:tblGrid>
              <a:tr h="853440">
                <a:tc>
                  <a:txBody>
                    <a:bodyPr/>
                    <a:lstStyle/>
                    <a:p>
                      <a:pPr algn="ctr"/>
                      <a:r>
                        <a:rPr lang="en-US" sz="2400" b="1" dirty="0">
                          <a:solidFill>
                            <a:schemeClr val="bg1"/>
                          </a:solidFill>
                        </a:rPr>
                        <a:t>Risk Level</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Research Support</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Probation Support</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50000"/>
                      </a:schemeClr>
                    </a:solidFill>
                  </a:tcPr>
                </a:tc>
                <a:tc>
                  <a:txBody>
                    <a:bodyPr/>
                    <a:lstStyle/>
                    <a:p>
                      <a:pPr algn="ctr"/>
                      <a:r>
                        <a:rPr lang="en-US" sz="2400" b="1" dirty="0">
                          <a:solidFill>
                            <a:schemeClr val="bg1"/>
                          </a:solidFill>
                        </a:rPr>
                        <a:t>JSI Support</a:t>
                      </a:r>
                    </a:p>
                  </a:txBody>
                  <a:tcPr marL="121920" marR="121920" marT="60960" marB="60960">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tx2">
                        <a:lumMod val="50000"/>
                      </a:schemeClr>
                    </a:solidFill>
                  </a:tcPr>
                </a:tc>
                <a:extLst>
                  <a:ext uri="{0D108BD9-81ED-4DB2-BD59-A6C34878D82A}">
                    <a16:rowId xmlns:a16="http://schemas.microsoft.com/office/drawing/2014/main" val="2093099480"/>
                  </a:ext>
                </a:extLst>
              </a:tr>
              <a:tr h="853440">
                <a:tc>
                  <a:txBody>
                    <a:bodyPr/>
                    <a:lstStyle/>
                    <a:p>
                      <a:pPr algn="ctr"/>
                      <a:r>
                        <a:rPr lang="en-US" sz="2400" dirty="0">
                          <a:solidFill>
                            <a:schemeClr val="bg1"/>
                          </a:solidFill>
                        </a:rPr>
                        <a:t>Low</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tx1">
                        <a:lumMod val="50000"/>
                        <a:alpha val="40000"/>
                      </a:schemeClr>
                    </a:solidFill>
                  </a:tcPr>
                </a:tc>
                <a:tc>
                  <a:txBody>
                    <a:bodyPr/>
                    <a:lstStyle/>
                    <a:p>
                      <a:pPr algn="ctr"/>
                      <a:r>
                        <a:rPr lang="en-US" sz="2400" dirty="0">
                          <a:solidFill>
                            <a:schemeClr val="bg1"/>
                          </a:solidFill>
                        </a:rPr>
                        <a:t>Evidence-Based</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92D050"/>
                    </a:solidFill>
                  </a:tcPr>
                </a:tc>
                <a:tc>
                  <a:txBody>
                    <a:bodyPr/>
                    <a:lstStyle/>
                    <a:p>
                      <a:pPr algn="ctr"/>
                      <a:r>
                        <a:rPr lang="en-US" sz="2400" dirty="0">
                          <a:solidFill>
                            <a:schemeClr val="bg1"/>
                          </a:solidFill>
                        </a:rPr>
                        <a:t>Moderate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42B7FD"/>
                    </a:solidFill>
                  </a:tcPr>
                </a:tc>
                <a:tc>
                  <a:txBody>
                    <a:bodyPr/>
                    <a:lstStyle/>
                    <a:p>
                      <a:pPr algn="ctr"/>
                      <a:r>
                        <a:rPr lang="en-US" sz="2400" dirty="0">
                          <a:solidFill>
                            <a:schemeClr val="bg1"/>
                          </a:solidFill>
                        </a:rPr>
                        <a:t>Moderate</a:t>
                      </a:r>
                    </a:p>
                  </a:txBody>
                  <a:tcPr marL="121920" marR="121920" marT="60960" marB="60960">
                    <a:lnL w="19050" cap="flat" cmpd="sng" algn="ctr">
                      <a:solidFill>
                        <a:schemeClr val="bg1"/>
                      </a:solidFill>
                      <a:prstDash val="solid"/>
                      <a:round/>
                      <a:headEnd type="none" w="med" len="med"/>
                      <a:tailEnd type="none" w="med" len="med"/>
                    </a:lnL>
                    <a:solidFill>
                      <a:srgbClr val="42B7FD"/>
                    </a:solidFill>
                  </a:tcPr>
                </a:tc>
                <a:extLst>
                  <a:ext uri="{0D108BD9-81ED-4DB2-BD59-A6C34878D82A}">
                    <a16:rowId xmlns:a16="http://schemas.microsoft.com/office/drawing/2014/main" val="1819035484"/>
                  </a:ext>
                </a:extLst>
              </a:tr>
              <a:tr h="853440">
                <a:tc>
                  <a:txBody>
                    <a:bodyPr/>
                    <a:lstStyle/>
                    <a:p>
                      <a:pPr algn="ctr"/>
                      <a:r>
                        <a:rPr lang="en-US" sz="2400" dirty="0">
                          <a:solidFill>
                            <a:schemeClr val="bg1"/>
                          </a:solidFill>
                        </a:rPr>
                        <a:t>Medium/High</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tx1">
                        <a:lumMod val="65000"/>
                      </a:schemeClr>
                    </a:solidFill>
                  </a:tcPr>
                </a:tc>
                <a:tc>
                  <a:txBody>
                    <a:bodyPr/>
                    <a:lstStyle/>
                    <a:p>
                      <a:pPr algn="ctr"/>
                      <a:r>
                        <a:rPr lang="en-US" sz="2400" dirty="0">
                          <a:solidFill>
                            <a:schemeClr val="bg1"/>
                          </a:solidFill>
                        </a:rPr>
                        <a:t>Evidence-Based</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92D050"/>
                    </a:solidFill>
                  </a:tcPr>
                </a:tc>
                <a:tc>
                  <a:txBody>
                    <a:bodyPr/>
                    <a:lstStyle/>
                    <a:p>
                      <a:pPr algn="ctr"/>
                      <a:r>
                        <a:rPr lang="en-US" sz="2400" dirty="0">
                          <a:solidFill>
                            <a:schemeClr val="bg1"/>
                          </a:solidFill>
                        </a:rPr>
                        <a:t>Wide</a:t>
                      </a:r>
                    </a:p>
                  </a:txBody>
                  <a:tcPr marL="121920" marR="121920" marT="60960" marB="609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6190BF"/>
                    </a:solidFill>
                  </a:tcPr>
                </a:tc>
                <a:tc>
                  <a:txBody>
                    <a:bodyPr/>
                    <a:lstStyle/>
                    <a:p>
                      <a:pPr algn="ctr"/>
                      <a:r>
                        <a:rPr lang="en-US" sz="2400" dirty="0">
                          <a:solidFill>
                            <a:schemeClr val="bg1"/>
                          </a:solidFill>
                        </a:rPr>
                        <a:t>Moderate</a:t>
                      </a:r>
                    </a:p>
                  </a:txBody>
                  <a:tcPr marL="121920" marR="121920" marT="60960" marB="60960">
                    <a:lnL w="19050" cap="flat" cmpd="sng" algn="ctr">
                      <a:solidFill>
                        <a:schemeClr val="bg1"/>
                      </a:solidFill>
                      <a:prstDash val="solid"/>
                      <a:round/>
                      <a:headEnd type="none" w="med" len="med"/>
                      <a:tailEnd type="none" w="med" len="med"/>
                    </a:lnL>
                    <a:solidFill>
                      <a:srgbClr val="42B7FD"/>
                    </a:solidFill>
                  </a:tcPr>
                </a:tc>
                <a:extLst>
                  <a:ext uri="{0D108BD9-81ED-4DB2-BD59-A6C34878D82A}">
                    <a16:rowId xmlns:a16="http://schemas.microsoft.com/office/drawing/2014/main" val="1468799152"/>
                  </a:ext>
                </a:extLst>
              </a:tr>
            </a:tbl>
          </a:graphicData>
        </a:graphic>
      </p:graphicFrame>
    </p:spTree>
    <p:extLst>
      <p:ext uri="{BB962C8B-B14F-4D97-AF65-F5344CB8AC3E}">
        <p14:creationId xmlns:p14="http://schemas.microsoft.com/office/powerpoint/2010/main" val="2031876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AEA3-F08C-9532-29AA-47101E3499FC}"/>
              </a:ext>
            </a:extLst>
          </p:cNvPr>
          <p:cNvSpPr>
            <a:spLocks noGrp="1"/>
          </p:cNvSpPr>
          <p:nvPr>
            <p:ph type="title"/>
          </p:nvPr>
        </p:nvSpPr>
        <p:spPr/>
        <p:txBody>
          <a:bodyPr/>
          <a:lstStyle/>
          <a:p>
            <a:r>
              <a:rPr lang="en-US" sz="4267" dirty="0"/>
              <a:t>The Appropriateness Statements Package</a:t>
            </a:r>
            <a:endParaRPr lang="en-US" dirty="0"/>
          </a:p>
        </p:txBody>
      </p:sp>
      <p:pic>
        <p:nvPicPr>
          <p:cNvPr id="11" name="Picture 10" descr="A picture containing text, clothing, screenshot, person&#10;&#10;Description automatically generated">
            <a:extLst>
              <a:ext uri="{FF2B5EF4-FFF2-40B4-BE49-F238E27FC236}">
                <a16:creationId xmlns:a16="http://schemas.microsoft.com/office/drawing/2014/main" id="{BF6F5CB2-78B5-E460-4331-572216771170}"/>
              </a:ext>
            </a:extLst>
          </p:cNvPr>
          <p:cNvPicPr>
            <a:picLocks noChangeAspect="1"/>
          </p:cNvPicPr>
          <p:nvPr/>
        </p:nvPicPr>
        <p:blipFill rotWithShape="1">
          <a:blip r:embed="rId3"/>
          <a:srcRect l="10485" r="10366"/>
          <a:stretch/>
        </p:blipFill>
        <p:spPr>
          <a:xfrm>
            <a:off x="135467" y="1833957"/>
            <a:ext cx="6250152" cy="3996267"/>
          </a:xfrm>
          <a:prstGeom prst="rect">
            <a:avLst/>
          </a:prstGeom>
        </p:spPr>
      </p:pic>
      <p:pic>
        <p:nvPicPr>
          <p:cNvPr id="21" name="Picture 20" descr="A screenshot of a website&#10;&#10;Description automatically generated with low confidence">
            <a:extLst>
              <a:ext uri="{FF2B5EF4-FFF2-40B4-BE49-F238E27FC236}">
                <a16:creationId xmlns:a16="http://schemas.microsoft.com/office/drawing/2014/main" id="{A8024607-0712-9863-967E-CFE9FE8FEAF9}"/>
              </a:ext>
            </a:extLst>
          </p:cNvPr>
          <p:cNvPicPr>
            <a:picLocks noChangeAspect="1"/>
          </p:cNvPicPr>
          <p:nvPr/>
        </p:nvPicPr>
        <p:blipFill>
          <a:blip r:embed="rId4"/>
          <a:stretch>
            <a:fillRect/>
          </a:stretch>
        </p:blipFill>
        <p:spPr>
          <a:xfrm>
            <a:off x="6768663" y="1826189"/>
            <a:ext cx="5138389" cy="2956612"/>
          </a:xfrm>
          <a:prstGeom prst="rect">
            <a:avLst/>
          </a:prstGeom>
        </p:spPr>
      </p:pic>
      <p:pic>
        <p:nvPicPr>
          <p:cNvPr id="22" name="Picture 21">
            <a:extLst>
              <a:ext uri="{FF2B5EF4-FFF2-40B4-BE49-F238E27FC236}">
                <a16:creationId xmlns:a16="http://schemas.microsoft.com/office/drawing/2014/main" id="{B20FD393-9A79-42E7-FD90-9AD3F0B6B0B0}"/>
              </a:ext>
            </a:extLst>
          </p:cNvPr>
          <p:cNvPicPr>
            <a:picLocks noChangeAspect="1"/>
          </p:cNvPicPr>
          <p:nvPr/>
        </p:nvPicPr>
        <p:blipFill>
          <a:blip r:embed="rId5"/>
          <a:stretch>
            <a:fillRect/>
          </a:stretch>
        </p:blipFill>
        <p:spPr>
          <a:xfrm>
            <a:off x="10124068" y="4938732"/>
            <a:ext cx="1782985" cy="1782985"/>
          </a:xfrm>
          <a:prstGeom prst="rect">
            <a:avLst/>
          </a:prstGeom>
        </p:spPr>
      </p:pic>
      <p:sp>
        <p:nvSpPr>
          <p:cNvPr id="23" name="TextBox 22">
            <a:extLst>
              <a:ext uri="{FF2B5EF4-FFF2-40B4-BE49-F238E27FC236}">
                <a16:creationId xmlns:a16="http://schemas.microsoft.com/office/drawing/2014/main" id="{FE95CD1D-BB84-A8C4-25D4-74D5AB9197C6}"/>
              </a:ext>
            </a:extLst>
          </p:cNvPr>
          <p:cNvSpPr txBox="1"/>
          <p:nvPr/>
        </p:nvSpPr>
        <p:spPr>
          <a:xfrm>
            <a:off x="6385619" y="4903499"/>
            <a:ext cx="2137104" cy="461665"/>
          </a:xfrm>
          <a:prstGeom prst="rect">
            <a:avLst/>
          </a:prstGeom>
          <a:noFill/>
        </p:spPr>
        <p:txBody>
          <a:bodyPr wrap="square" rtlCol="0">
            <a:spAutoFit/>
          </a:bodyPr>
          <a:lstStyle/>
          <a:p>
            <a:pPr algn="ctr"/>
            <a:r>
              <a:rPr lang="en-US" sz="2400" b="1" dirty="0"/>
              <a:t>Access Here!</a:t>
            </a:r>
          </a:p>
        </p:txBody>
      </p:sp>
      <p:sp>
        <p:nvSpPr>
          <p:cNvPr id="24" name="Arrow: Right 23">
            <a:extLst>
              <a:ext uri="{FF2B5EF4-FFF2-40B4-BE49-F238E27FC236}">
                <a16:creationId xmlns:a16="http://schemas.microsoft.com/office/drawing/2014/main" id="{9DA43C7C-DA48-F90C-4750-58405A668BF8}"/>
              </a:ext>
            </a:extLst>
          </p:cNvPr>
          <p:cNvSpPr/>
          <p:nvPr/>
        </p:nvSpPr>
        <p:spPr>
          <a:xfrm>
            <a:off x="8655854" y="4941497"/>
            <a:ext cx="1233213" cy="4904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Arrow: Right 24">
            <a:extLst>
              <a:ext uri="{FF2B5EF4-FFF2-40B4-BE49-F238E27FC236}">
                <a16:creationId xmlns:a16="http://schemas.microsoft.com/office/drawing/2014/main" id="{44816EE9-CA58-DFE2-EF5B-A4FC6453CF8F}"/>
              </a:ext>
            </a:extLst>
          </p:cNvPr>
          <p:cNvSpPr/>
          <p:nvPr/>
        </p:nvSpPr>
        <p:spPr>
          <a:xfrm rot="5400000">
            <a:off x="7326877" y="5416335"/>
            <a:ext cx="560555" cy="4904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78C902C4-FC94-EA0A-CDA6-42BC149E65A5}"/>
              </a:ext>
            </a:extLst>
          </p:cNvPr>
          <p:cNvSpPr txBox="1"/>
          <p:nvPr/>
        </p:nvSpPr>
        <p:spPr>
          <a:xfrm>
            <a:off x="4596323" y="5844939"/>
            <a:ext cx="5609084" cy="916854"/>
          </a:xfrm>
          <a:prstGeom prst="rect">
            <a:avLst/>
          </a:prstGeom>
          <a:noFill/>
        </p:spPr>
        <p:txBody>
          <a:bodyPr wrap="square">
            <a:spAutoFit/>
          </a:bodyPr>
          <a:lstStyle/>
          <a:p>
            <a:pPr marL="152396" algn="ctr" defTabSz="1219170">
              <a:lnSpc>
                <a:spcPct val="115000"/>
              </a:lnSpc>
              <a:buClr>
                <a:srgbClr val="FFFFFF"/>
              </a:buClr>
              <a:buSzPts val="1800"/>
              <a:defRPr/>
            </a:pPr>
            <a:r>
              <a:rPr lang="en-US" sz="2400" u="sng" kern="0" dirty="0">
                <a:solidFill>
                  <a:schemeClr val="accent6">
                    <a:lumMod val="75000"/>
                  </a:schemeClr>
                </a:solidFill>
                <a:latin typeface="OCR A Extended" panose="02010509020102010303" pitchFamily="50" charset="0"/>
                <a:ea typeface="Roboto"/>
                <a:cs typeface="Roboto"/>
                <a:sym typeface="Roboto"/>
              </a:rPr>
              <a:t>gmuace.org/appropriateness-statement-package</a:t>
            </a:r>
          </a:p>
        </p:txBody>
      </p:sp>
    </p:spTree>
    <p:extLst>
      <p:ext uri="{BB962C8B-B14F-4D97-AF65-F5344CB8AC3E}">
        <p14:creationId xmlns:p14="http://schemas.microsoft.com/office/powerpoint/2010/main" val="352076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AEA3-F08C-9532-29AA-47101E3499FC}"/>
              </a:ext>
            </a:extLst>
          </p:cNvPr>
          <p:cNvSpPr>
            <a:spLocks noGrp="1"/>
          </p:cNvSpPr>
          <p:nvPr>
            <p:ph type="title"/>
          </p:nvPr>
        </p:nvSpPr>
        <p:spPr/>
        <p:txBody>
          <a:bodyPr/>
          <a:lstStyle/>
          <a:p>
            <a:r>
              <a:rPr lang="en-US" sz="4267" dirty="0"/>
              <a:t>Searching Appropriateness Statements</a:t>
            </a:r>
            <a:endParaRPr lang="en-US" dirty="0"/>
          </a:p>
        </p:txBody>
      </p:sp>
      <p:sp>
        <p:nvSpPr>
          <p:cNvPr id="5" name="Text Placeholder 4">
            <a:extLst>
              <a:ext uri="{FF2B5EF4-FFF2-40B4-BE49-F238E27FC236}">
                <a16:creationId xmlns:a16="http://schemas.microsoft.com/office/drawing/2014/main" id="{E076C357-9CDB-D713-204F-CCE10763103B}"/>
              </a:ext>
            </a:extLst>
          </p:cNvPr>
          <p:cNvSpPr>
            <a:spLocks noGrp="1"/>
          </p:cNvSpPr>
          <p:nvPr>
            <p:ph type="body" idx="1"/>
          </p:nvPr>
        </p:nvSpPr>
        <p:spPr/>
        <p:txBody>
          <a:bodyPr/>
          <a:lstStyle/>
          <a:p>
            <a:endParaRPr lang="en-US"/>
          </a:p>
        </p:txBody>
      </p:sp>
      <p:pic>
        <p:nvPicPr>
          <p:cNvPr id="13" name="Picture 12" descr="A picture containing text, screenshot, font, white&#10;&#10;Description automatically generated">
            <a:extLst>
              <a:ext uri="{FF2B5EF4-FFF2-40B4-BE49-F238E27FC236}">
                <a16:creationId xmlns:a16="http://schemas.microsoft.com/office/drawing/2014/main" id="{4F4A9E99-A08D-0A23-297F-337420AD0495}"/>
              </a:ext>
            </a:extLst>
          </p:cNvPr>
          <p:cNvPicPr>
            <a:picLocks noChangeAspect="1"/>
          </p:cNvPicPr>
          <p:nvPr/>
        </p:nvPicPr>
        <p:blipFill>
          <a:blip r:embed="rId3"/>
          <a:stretch>
            <a:fillRect/>
          </a:stretch>
        </p:blipFill>
        <p:spPr>
          <a:xfrm>
            <a:off x="3377324" y="1486375"/>
            <a:ext cx="5940680" cy="1000115"/>
          </a:xfrm>
          <a:prstGeom prst="rect">
            <a:avLst/>
          </a:prstGeom>
        </p:spPr>
      </p:pic>
      <p:pic>
        <p:nvPicPr>
          <p:cNvPr id="15" name="Picture 14" descr="A screenshot of a computer&#10;&#10;Description automatically generated with low confidence">
            <a:extLst>
              <a:ext uri="{FF2B5EF4-FFF2-40B4-BE49-F238E27FC236}">
                <a16:creationId xmlns:a16="http://schemas.microsoft.com/office/drawing/2014/main" id="{449EE6F5-790F-5D3D-E44F-ABD608B2EDE0}"/>
              </a:ext>
            </a:extLst>
          </p:cNvPr>
          <p:cNvPicPr>
            <a:picLocks noChangeAspect="1"/>
          </p:cNvPicPr>
          <p:nvPr/>
        </p:nvPicPr>
        <p:blipFill>
          <a:blip r:embed="rId4"/>
          <a:stretch>
            <a:fillRect/>
          </a:stretch>
        </p:blipFill>
        <p:spPr>
          <a:xfrm>
            <a:off x="372384" y="2627201"/>
            <a:ext cx="4989689" cy="4075289"/>
          </a:xfrm>
          <a:prstGeom prst="rect">
            <a:avLst/>
          </a:prstGeom>
        </p:spPr>
      </p:pic>
      <p:pic>
        <p:nvPicPr>
          <p:cNvPr id="17" name="Picture 16" descr="A picture containing text, screenshot, font, businesscard&#10;&#10;Description automatically generated">
            <a:extLst>
              <a:ext uri="{FF2B5EF4-FFF2-40B4-BE49-F238E27FC236}">
                <a16:creationId xmlns:a16="http://schemas.microsoft.com/office/drawing/2014/main" id="{4C92A1D2-CEB4-22E4-DCF6-7E70A66D7303}"/>
              </a:ext>
            </a:extLst>
          </p:cNvPr>
          <p:cNvPicPr>
            <a:picLocks noChangeAspect="1"/>
          </p:cNvPicPr>
          <p:nvPr/>
        </p:nvPicPr>
        <p:blipFill>
          <a:blip r:embed="rId5"/>
          <a:stretch>
            <a:fillRect/>
          </a:stretch>
        </p:blipFill>
        <p:spPr>
          <a:xfrm>
            <a:off x="7029625" y="2565111"/>
            <a:ext cx="4888089" cy="4199467"/>
          </a:xfrm>
          <a:prstGeom prst="rect">
            <a:avLst/>
          </a:prstGeom>
        </p:spPr>
      </p:pic>
      <p:pic>
        <p:nvPicPr>
          <p:cNvPr id="3" name="Picture 2">
            <a:extLst>
              <a:ext uri="{FF2B5EF4-FFF2-40B4-BE49-F238E27FC236}">
                <a16:creationId xmlns:a16="http://schemas.microsoft.com/office/drawing/2014/main" id="{48F7E228-641D-7A40-BBFE-53426BBFCC29}"/>
              </a:ext>
            </a:extLst>
          </p:cNvPr>
          <p:cNvPicPr>
            <a:picLocks noChangeAspect="1"/>
          </p:cNvPicPr>
          <p:nvPr/>
        </p:nvPicPr>
        <p:blipFill>
          <a:blip r:embed="rId6"/>
          <a:stretch>
            <a:fillRect/>
          </a:stretch>
        </p:blipFill>
        <p:spPr>
          <a:xfrm>
            <a:off x="11113170" y="149768"/>
            <a:ext cx="873293" cy="873293"/>
          </a:xfrm>
          <a:prstGeom prst="rect">
            <a:avLst/>
          </a:prstGeom>
        </p:spPr>
      </p:pic>
      <p:sp>
        <p:nvSpPr>
          <p:cNvPr id="4" name="TextBox 3">
            <a:extLst>
              <a:ext uri="{FF2B5EF4-FFF2-40B4-BE49-F238E27FC236}">
                <a16:creationId xmlns:a16="http://schemas.microsoft.com/office/drawing/2014/main" id="{50D3E8BE-98DF-557B-7745-639D4CD816D2}"/>
              </a:ext>
            </a:extLst>
          </p:cNvPr>
          <p:cNvSpPr txBox="1"/>
          <p:nvPr/>
        </p:nvSpPr>
        <p:spPr>
          <a:xfrm>
            <a:off x="999367" y="334463"/>
            <a:ext cx="2459580" cy="461665"/>
          </a:xfrm>
          <a:prstGeom prst="rect">
            <a:avLst/>
          </a:prstGeom>
          <a:noFill/>
        </p:spPr>
        <p:txBody>
          <a:bodyPr wrap="square" rtlCol="0">
            <a:spAutoFit/>
          </a:bodyPr>
          <a:lstStyle/>
          <a:p>
            <a:pPr algn="ctr"/>
            <a:r>
              <a:rPr lang="en-US" sz="2400" b="1" u="sng" dirty="0"/>
              <a:t>Access Here!</a:t>
            </a:r>
          </a:p>
        </p:txBody>
      </p:sp>
      <p:sp>
        <p:nvSpPr>
          <p:cNvPr id="6" name="TextBox 5">
            <a:extLst>
              <a:ext uri="{FF2B5EF4-FFF2-40B4-BE49-F238E27FC236}">
                <a16:creationId xmlns:a16="http://schemas.microsoft.com/office/drawing/2014/main" id="{7AF44EFD-3BBB-9480-C4CB-09CB42BACC75}"/>
              </a:ext>
            </a:extLst>
          </p:cNvPr>
          <p:cNvSpPr txBox="1"/>
          <p:nvPr/>
        </p:nvSpPr>
        <p:spPr>
          <a:xfrm>
            <a:off x="2651502" y="292608"/>
            <a:ext cx="10024965" cy="492122"/>
          </a:xfrm>
          <a:prstGeom prst="rect">
            <a:avLst/>
          </a:prstGeom>
          <a:noFill/>
        </p:spPr>
        <p:txBody>
          <a:bodyPr wrap="square">
            <a:spAutoFit/>
          </a:bodyPr>
          <a:lstStyle/>
          <a:p>
            <a:pPr marL="152396" algn="ctr" defTabSz="1219170">
              <a:lnSpc>
                <a:spcPct val="115000"/>
              </a:lnSpc>
              <a:buClr>
                <a:srgbClr val="FFFFFF"/>
              </a:buClr>
              <a:buSzPts val="1800"/>
              <a:defRPr/>
            </a:pPr>
            <a:r>
              <a:rPr lang="en-US" sz="2400" u="sng" kern="0" dirty="0">
                <a:solidFill>
                  <a:schemeClr val="accent6">
                    <a:lumMod val="75000"/>
                  </a:schemeClr>
                </a:solidFill>
                <a:latin typeface="OCR A Extended" panose="02010509020102010303" pitchFamily="50" charset="0"/>
                <a:ea typeface="Roboto"/>
                <a:cs typeface="Roboto"/>
                <a:sym typeface="Roboto"/>
              </a:rPr>
              <a:t>gmuace.org/appropriateness-statement-package</a:t>
            </a:r>
          </a:p>
        </p:txBody>
      </p:sp>
      <p:sp>
        <p:nvSpPr>
          <p:cNvPr id="7" name="Arrow: Right 6">
            <a:extLst>
              <a:ext uri="{FF2B5EF4-FFF2-40B4-BE49-F238E27FC236}">
                <a16:creationId xmlns:a16="http://schemas.microsoft.com/office/drawing/2014/main" id="{8BF7EB52-C2C9-4BBF-1BE7-71682F516A05}"/>
              </a:ext>
            </a:extLst>
          </p:cNvPr>
          <p:cNvSpPr/>
          <p:nvPr/>
        </p:nvSpPr>
        <p:spPr>
          <a:xfrm>
            <a:off x="3296307" y="394276"/>
            <a:ext cx="884475" cy="29213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10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50A606-5AE4-C111-60B0-9846E6ABE6FF}"/>
              </a:ext>
            </a:extLst>
          </p:cNvPr>
          <p:cNvPicPr>
            <a:picLocks noGrp="1" noChangeAspect="1"/>
          </p:cNvPicPr>
          <p:nvPr>
            <p:ph idx="1"/>
          </p:nvPr>
        </p:nvPicPr>
        <p:blipFill>
          <a:blip r:embed="rId2"/>
          <a:stretch>
            <a:fillRect/>
          </a:stretch>
        </p:blipFill>
        <p:spPr>
          <a:xfrm>
            <a:off x="993608" y="553453"/>
            <a:ext cx="3251200" cy="5402179"/>
          </a:xfrm>
          <a:prstGeom prst="rect">
            <a:avLst/>
          </a:prstGeom>
        </p:spPr>
      </p:pic>
      <p:sp>
        <p:nvSpPr>
          <p:cNvPr id="10" name="Content Placeholder 9">
            <a:extLst>
              <a:ext uri="{FF2B5EF4-FFF2-40B4-BE49-F238E27FC236}">
                <a16:creationId xmlns:a16="http://schemas.microsoft.com/office/drawing/2014/main" id="{AADEC569-9792-6E3E-ED7B-A902D768A371}"/>
              </a:ext>
            </a:extLst>
          </p:cNvPr>
          <p:cNvSpPr>
            <a:spLocks noGrp="1"/>
          </p:cNvSpPr>
          <p:nvPr>
            <p:ph type="body" sz="half" idx="2"/>
          </p:nvPr>
        </p:nvSpPr>
        <p:spPr>
          <a:xfrm>
            <a:off x="4572000" y="553453"/>
            <a:ext cx="7421525" cy="6087979"/>
          </a:xfrm>
        </p:spPr>
        <p:txBody>
          <a:bodyPr>
            <a:normAutofit lnSpcReduction="10000"/>
          </a:bodyPr>
          <a:lstStyle/>
          <a:p>
            <a:pPr algn="ctr"/>
            <a:r>
              <a:rPr lang="en-US" sz="2600" b="1" dirty="0">
                <a:latin typeface="Arial Rounded MT Bold" panose="020F0704030504030204" pitchFamily="34" charset="77"/>
              </a:rPr>
              <a:t>PCC/RNR:  Transformative</a:t>
            </a:r>
          </a:p>
          <a:p>
            <a:pPr>
              <a:lnSpc>
                <a:spcPct val="110000"/>
              </a:lnSpc>
              <a:spcBef>
                <a:spcPts val="0"/>
              </a:spcBef>
            </a:pPr>
            <a:r>
              <a:rPr lang="en-US" sz="2000" dirty="0">
                <a:latin typeface="Tw Cen MT" panose="020B0602020104020603" pitchFamily="34" charset="77"/>
              </a:rPr>
              <a:t>PCC/RNR offered competing goals of deterrence, incapacitation, and rehabilitation (maybe some retribution)</a:t>
            </a:r>
          </a:p>
          <a:p>
            <a:pPr marL="342900" indent="-342900">
              <a:lnSpc>
                <a:spcPct val="100000"/>
              </a:lnSpc>
              <a:spcBef>
                <a:spcPts val="0"/>
              </a:spcBef>
              <a:buFont typeface="Wingdings" pitchFamily="2" charset="2"/>
              <a:buChar char="Ø"/>
            </a:pPr>
            <a:r>
              <a:rPr lang="en-US" sz="2000" dirty="0">
                <a:latin typeface="Tw Cen MT" panose="020B0602020104020603" pitchFamily="34" charset="77"/>
              </a:rPr>
              <a:t>Institutional and Community Corrections could embrace rehabilitation goals, mixing punishment, treatment, and deterrence</a:t>
            </a:r>
          </a:p>
          <a:p>
            <a:r>
              <a:rPr lang="en-US" sz="2000" b="1" dirty="0">
                <a:latin typeface="Tw Cen MT" panose="020B0602020104020603" pitchFamily="34" charset="77"/>
              </a:rPr>
              <a:t>3 grandiose ideas (theoretically and conceptually sound)</a:t>
            </a:r>
          </a:p>
          <a:p>
            <a:pPr lvl="1">
              <a:lnSpc>
                <a:spcPct val="100000"/>
              </a:lnSpc>
              <a:spcBef>
                <a:spcPts val="0"/>
              </a:spcBef>
              <a:buFont typeface="Wingdings" pitchFamily="2" charset="2"/>
              <a:buChar char="Ø"/>
            </a:pPr>
            <a:r>
              <a:rPr lang="en-US" sz="2000" dirty="0">
                <a:latin typeface="Tw Cen MT" panose="020B0602020104020603" pitchFamily="34" charset="77"/>
              </a:rPr>
              <a:t>Risk should drive the intensity of the correctional incarceration or supervision</a:t>
            </a:r>
          </a:p>
          <a:p>
            <a:pPr lvl="1">
              <a:lnSpc>
                <a:spcPct val="100000"/>
              </a:lnSpc>
              <a:spcBef>
                <a:spcPts val="0"/>
              </a:spcBef>
              <a:buFont typeface="Wingdings" pitchFamily="2" charset="2"/>
              <a:buChar char="Ø"/>
            </a:pPr>
            <a:r>
              <a:rPr lang="en-US" sz="2000" dirty="0">
                <a:latin typeface="Tw Cen MT" panose="020B0602020104020603" pitchFamily="34" charset="77"/>
              </a:rPr>
              <a:t>Need should drive “what is done” (i.e. type of conditions, requirements) with an emphasis on eight areas</a:t>
            </a:r>
          </a:p>
          <a:p>
            <a:pPr lvl="1">
              <a:lnSpc>
                <a:spcPct val="100000"/>
              </a:lnSpc>
              <a:spcBef>
                <a:spcPts val="0"/>
              </a:spcBef>
              <a:buFont typeface="Wingdings" pitchFamily="2" charset="2"/>
              <a:buChar char="Ø"/>
            </a:pPr>
            <a:r>
              <a:rPr lang="en-US" sz="2000" dirty="0">
                <a:latin typeface="Tw Cen MT" panose="020B0602020104020603" pitchFamily="34" charset="77"/>
              </a:rPr>
              <a:t>Responsivity should be individualized to the unique needs of a person (i.e. literacy, trauma, motivation, readiness to change) with an emphasis on social learning strategies</a:t>
            </a:r>
          </a:p>
          <a:p>
            <a:r>
              <a:rPr lang="en-US" sz="2000" dirty="0">
                <a:latin typeface="Tw Cen MT" panose="020B0602020104020603" pitchFamily="34" charset="77"/>
              </a:rPr>
              <a:t>3 </a:t>
            </a:r>
            <a:r>
              <a:rPr lang="en-US" sz="2000" b="1" dirty="0">
                <a:latin typeface="Tw Cen MT" panose="020B0602020104020603" pitchFamily="34" charset="77"/>
              </a:rPr>
              <a:t>impracticalities</a:t>
            </a:r>
            <a:r>
              <a:rPr lang="en-US" sz="2000" dirty="0">
                <a:latin typeface="Tw Cen MT" panose="020B0602020104020603" pitchFamily="34" charset="77"/>
              </a:rPr>
              <a:t> given the state of our (soft and hard) technology</a:t>
            </a:r>
          </a:p>
          <a:p>
            <a:pPr marL="800100" lvl="1" indent="-342900">
              <a:lnSpc>
                <a:spcPct val="100000"/>
              </a:lnSpc>
              <a:spcBef>
                <a:spcPts val="0"/>
              </a:spcBef>
              <a:buFont typeface="Wingdings" pitchFamily="2" charset="2"/>
              <a:buChar char="Ø"/>
            </a:pPr>
            <a:r>
              <a:rPr lang="en-US" sz="2000" dirty="0">
                <a:latin typeface="Tw Cen MT" panose="020B0602020104020603" pitchFamily="34" charset="77"/>
              </a:rPr>
              <a:t>Most officers are not clinically trained</a:t>
            </a:r>
          </a:p>
          <a:p>
            <a:pPr marL="800100" lvl="1" indent="-342900">
              <a:lnSpc>
                <a:spcPct val="100000"/>
              </a:lnSpc>
              <a:spcBef>
                <a:spcPts val="0"/>
              </a:spcBef>
              <a:buFont typeface="Wingdings" pitchFamily="2" charset="2"/>
              <a:buChar char="Ø"/>
            </a:pPr>
            <a:r>
              <a:rPr lang="en-US" sz="2000" dirty="0">
                <a:latin typeface="Tw Cen MT" panose="020B0602020104020603" pitchFamily="34" charset="77"/>
              </a:rPr>
              <a:t>Most agencies are low-resourced</a:t>
            </a:r>
          </a:p>
          <a:p>
            <a:pPr marL="800100" lvl="1" indent="-342900">
              <a:lnSpc>
                <a:spcPct val="100000"/>
              </a:lnSpc>
              <a:spcBef>
                <a:spcPts val="0"/>
              </a:spcBef>
              <a:buFont typeface="Wingdings" pitchFamily="2" charset="2"/>
              <a:buChar char="Ø"/>
            </a:pPr>
            <a:r>
              <a:rPr lang="en-US" sz="2000" dirty="0">
                <a:latin typeface="Tw Cen MT" panose="020B0602020104020603" pitchFamily="34" charset="77"/>
              </a:rPr>
              <a:t>Corrections/probation is part of the punishment system which typically overrides rehabilitation ideals</a:t>
            </a:r>
          </a:p>
          <a:p>
            <a:endParaRPr lang="en-US" dirty="0"/>
          </a:p>
        </p:txBody>
      </p:sp>
    </p:spTree>
    <p:extLst>
      <p:ext uri="{BB962C8B-B14F-4D97-AF65-F5344CB8AC3E}">
        <p14:creationId xmlns:p14="http://schemas.microsoft.com/office/powerpoint/2010/main" val="2539442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AEA3-F08C-9532-29AA-47101E3499FC}"/>
              </a:ext>
            </a:extLst>
          </p:cNvPr>
          <p:cNvSpPr>
            <a:spLocks noGrp="1"/>
          </p:cNvSpPr>
          <p:nvPr>
            <p:ph type="title"/>
          </p:nvPr>
        </p:nvSpPr>
        <p:spPr/>
        <p:txBody>
          <a:bodyPr/>
          <a:lstStyle/>
          <a:p>
            <a:r>
              <a:rPr lang="en-US" sz="4267" dirty="0"/>
              <a:t>Using Appropriateness Statements</a:t>
            </a:r>
            <a:endParaRPr lang="en-US" dirty="0"/>
          </a:p>
        </p:txBody>
      </p:sp>
      <p:sp>
        <p:nvSpPr>
          <p:cNvPr id="5" name="Text Placeholder 4">
            <a:extLst>
              <a:ext uri="{FF2B5EF4-FFF2-40B4-BE49-F238E27FC236}">
                <a16:creationId xmlns:a16="http://schemas.microsoft.com/office/drawing/2014/main" id="{E076C357-9CDB-D713-204F-CCE10763103B}"/>
              </a:ext>
            </a:extLst>
          </p:cNvPr>
          <p:cNvSpPr>
            <a:spLocks noGrp="1"/>
          </p:cNvSpPr>
          <p:nvPr>
            <p:ph type="body" idx="1"/>
          </p:nvPr>
        </p:nvSpPr>
        <p:spPr/>
        <p:txBody>
          <a:bodyPr/>
          <a:lstStyle/>
          <a:p>
            <a:endParaRPr lang="en-US"/>
          </a:p>
        </p:txBody>
      </p:sp>
      <p:pic>
        <p:nvPicPr>
          <p:cNvPr id="7" name="Picture 6" descr="A screenshot of a computer&#10;&#10;Description automatically generated with low confidence">
            <a:extLst>
              <a:ext uri="{FF2B5EF4-FFF2-40B4-BE49-F238E27FC236}">
                <a16:creationId xmlns:a16="http://schemas.microsoft.com/office/drawing/2014/main" id="{C470A669-263F-70AA-5A8C-9A0B52E40944}"/>
              </a:ext>
            </a:extLst>
          </p:cNvPr>
          <p:cNvPicPr>
            <a:picLocks noChangeAspect="1"/>
          </p:cNvPicPr>
          <p:nvPr/>
        </p:nvPicPr>
        <p:blipFill>
          <a:blip r:embed="rId3"/>
          <a:stretch>
            <a:fillRect/>
          </a:stretch>
        </p:blipFill>
        <p:spPr>
          <a:xfrm>
            <a:off x="4703967" y="2199766"/>
            <a:ext cx="7403955" cy="3912916"/>
          </a:xfrm>
          <a:prstGeom prst="rect">
            <a:avLst/>
          </a:prstGeom>
        </p:spPr>
      </p:pic>
      <p:pic>
        <p:nvPicPr>
          <p:cNvPr id="19" name="Picture 18" descr="A picture containing text, screenshot&#10;&#10;Description automatically generated">
            <a:extLst>
              <a:ext uri="{FF2B5EF4-FFF2-40B4-BE49-F238E27FC236}">
                <a16:creationId xmlns:a16="http://schemas.microsoft.com/office/drawing/2014/main" id="{DCEAD752-D403-679D-B2D8-801A0CFAC9EC}"/>
              </a:ext>
            </a:extLst>
          </p:cNvPr>
          <p:cNvPicPr>
            <a:picLocks noChangeAspect="1"/>
          </p:cNvPicPr>
          <p:nvPr/>
        </p:nvPicPr>
        <p:blipFill rotWithShape="1">
          <a:blip r:embed="rId4"/>
          <a:srcRect r="12818"/>
          <a:stretch/>
        </p:blipFill>
        <p:spPr>
          <a:xfrm>
            <a:off x="138884" y="2148754"/>
            <a:ext cx="4384565" cy="3984977"/>
          </a:xfrm>
          <a:prstGeom prst="rect">
            <a:avLst/>
          </a:prstGeom>
        </p:spPr>
      </p:pic>
      <p:pic>
        <p:nvPicPr>
          <p:cNvPr id="3" name="Picture 2">
            <a:extLst>
              <a:ext uri="{FF2B5EF4-FFF2-40B4-BE49-F238E27FC236}">
                <a16:creationId xmlns:a16="http://schemas.microsoft.com/office/drawing/2014/main" id="{DB2521C9-B375-B540-AD1A-4008199238C6}"/>
              </a:ext>
            </a:extLst>
          </p:cNvPr>
          <p:cNvPicPr>
            <a:picLocks noChangeAspect="1"/>
          </p:cNvPicPr>
          <p:nvPr/>
        </p:nvPicPr>
        <p:blipFill>
          <a:blip r:embed="rId5"/>
          <a:stretch>
            <a:fillRect/>
          </a:stretch>
        </p:blipFill>
        <p:spPr>
          <a:xfrm>
            <a:off x="11113170" y="149768"/>
            <a:ext cx="873293" cy="873293"/>
          </a:xfrm>
          <a:prstGeom prst="rect">
            <a:avLst/>
          </a:prstGeom>
        </p:spPr>
      </p:pic>
      <p:sp>
        <p:nvSpPr>
          <p:cNvPr id="4" name="TextBox 3">
            <a:extLst>
              <a:ext uri="{FF2B5EF4-FFF2-40B4-BE49-F238E27FC236}">
                <a16:creationId xmlns:a16="http://schemas.microsoft.com/office/drawing/2014/main" id="{B8BAAB89-8673-8BCB-7618-3326DD81DEAB}"/>
              </a:ext>
            </a:extLst>
          </p:cNvPr>
          <p:cNvSpPr txBox="1"/>
          <p:nvPr/>
        </p:nvSpPr>
        <p:spPr>
          <a:xfrm>
            <a:off x="999367" y="334463"/>
            <a:ext cx="2459580" cy="461665"/>
          </a:xfrm>
          <a:prstGeom prst="rect">
            <a:avLst/>
          </a:prstGeom>
          <a:noFill/>
        </p:spPr>
        <p:txBody>
          <a:bodyPr wrap="square" rtlCol="0">
            <a:spAutoFit/>
          </a:bodyPr>
          <a:lstStyle/>
          <a:p>
            <a:pPr algn="ctr"/>
            <a:r>
              <a:rPr lang="en-US" sz="2400" b="1" u="sng" dirty="0"/>
              <a:t>Access Here!</a:t>
            </a:r>
          </a:p>
        </p:txBody>
      </p:sp>
      <p:sp>
        <p:nvSpPr>
          <p:cNvPr id="6" name="TextBox 5">
            <a:extLst>
              <a:ext uri="{FF2B5EF4-FFF2-40B4-BE49-F238E27FC236}">
                <a16:creationId xmlns:a16="http://schemas.microsoft.com/office/drawing/2014/main" id="{6446B7A5-3377-30B6-E8FB-5C8868526B42}"/>
              </a:ext>
            </a:extLst>
          </p:cNvPr>
          <p:cNvSpPr txBox="1"/>
          <p:nvPr/>
        </p:nvSpPr>
        <p:spPr>
          <a:xfrm>
            <a:off x="2651502" y="292608"/>
            <a:ext cx="10024965" cy="492122"/>
          </a:xfrm>
          <a:prstGeom prst="rect">
            <a:avLst/>
          </a:prstGeom>
          <a:noFill/>
        </p:spPr>
        <p:txBody>
          <a:bodyPr wrap="square">
            <a:spAutoFit/>
          </a:bodyPr>
          <a:lstStyle/>
          <a:p>
            <a:pPr marL="152396" algn="ctr" defTabSz="1219170">
              <a:lnSpc>
                <a:spcPct val="115000"/>
              </a:lnSpc>
              <a:buClr>
                <a:srgbClr val="FFFFFF"/>
              </a:buClr>
              <a:buSzPts val="1800"/>
              <a:defRPr/>
            </a:pPr>
            <a:r>
              <a:rPr lang="en-US" sz="2400" u="sng" kern="0" dirty="0">
                <a:solidFill>
                  <a:schemeClr val="accent6">
                    <a:lumMod val="75000"/>
                  </a:schemeClr>
                </a:solidFill>
                <a:latin typeface="OCR A Extended" panose="02010509020102010303" pitchFamily="50" charset="0"/>
                <a:ea typeface="Roboto"/>
                <a:cs typeface="Roboto"/>
                <a:sym typeface="Roboto"/>
              </a:rPr>
              <a:t>gmuace.org/appropriateness-statement-package</a:t>
            </a:r>
          </a:p>
        </p:txBody>
      </p:sp>
      <p:sp>
        <p:nvSpPr>
          <p:cNvPr id="8" name="Arrow: Right 7">
            <a:extLst>
              <a:ext uri="{FF2B5EF4-FFF2-40B4-BE49-F238E27FC236}">
                <a16:creationId xmlns:a16="http://schemas.microsoft.com/office/drawing/2014/main" id="{67DD2596-3DB3-8A90-B405-852AB68BAEF4}"/>
              </a:ext>
            </a:extLst>
          </p:cNvPr>
          <p:cNvSpPr/>
          <p:nvPr/>
        </p:nvSpPr>
        <p:spPr>
          <a:xfrm>
            <a:off x="3296307" y="394276"/>
            <a:ext cx="884475" cy="29213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827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AA9F1-AD13-685E-D98A-DA55F53C76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0F10EF-F597-B0B9-8339-B01F83F84C90}"/>
              </a:ext>
            </a:extLst>
          </p:cNvPr>
          <p:cNvSpPr>
            <a:spLocks noGrp="1"/>
          </p:cNvSpPr>
          <p:nvPr>
            <p:ph type="ctrTitle"/>
          </p:nvPr>
        </p:nvSpPr>
        <p:spPr>
          <a:xfrm>
            <a:off x="2079501" y="2469249"/>
            <a:ext cx="7588155" cy="2621154"/>
          </a:xfrm>
        </p:spPr>
        <p:txBody>
          <a:bodyPr>
            <a:normAutofit fontScale="90000"/>
          </a:bodyPr>
          <a:lstStyle/>
          <a:p>
            <a:r>
              <a:rPr lang="en-US" sz="4000" i="1" dirty="0">
                <a:effectLst/>
                <a:latin typeface="Aptos" panose="020B0004020202020204" pitchFamily="34" charset="0"/>
                <a:ea typeface="Aptos" panose="020B0004020202020204" pitchFamily="34" charset="0"/>
                <a:cs typeface="Times New Roman" panose="02020603050405020304" pitchFamily="18" charset="0"/>
              </a:rPr>
              <a:t>Challenge 3</a:t>
            </a:r>
            <a:r>
              <a:rPr lang="en-US" sz="4000" dirty="0">
                <a:effectLst/>
                <a:latin typeface="Aptos" panose="020B0004020202020204" pitchFamily="34" charset="0"/>
                <a:ea typeface="Aptos" panose="020B0004020202020204" pitchFamily="34" charset="0"/>
                <a:cs typeface="Times New Roman" panose="02020603050405020304" pitchFamily="18" charset="0"/>
              </a:rPr>
              <a:t>:  Modernize and update the RNR/PCC models with new scientific information and practical </a:t>
            </a:r>
            <a:r>
              <a:rPr lang="en-US" sz="4400" dirty="0">
                <a:effectLst/>
                <a:latin typeface="Aptos" panose="020B0004020202020204" pitchFamily="34" charset="0"/>
                <a:ea typeface="Aptos" panose="020B0004020202020204" pitchFamily="34" charset="0"/>
                <a:cs typeface="Times New Roman" panose="02020603050405020304" pitchFamily="18" charset="0"/>
              </a:rPr>
              <a:t>realities</a:t>
            </a:r>
            <a:r>
              <a:rPr lang="en-US" sz="4400" dirty="0">
                <a:effectLst/>
              </a:rPr>
              <a:t> </a:t>
            </a:r>
            <a:br>
              <a:rPr lang="en-US" sz="4400" dirty="0"/>
            </a:br>
            <a:br>
              <a:rPr lang="en-US" sz="4000" dirty="0">
                <a:effectLst/>
              </a:rPr>
            </a:br>
            <a:endParaRPr lang="en-US" dirty="0"/>
          </a:p>
        </p:txBody>
      </p:sp>
    </p:spTree>
    <p:extLst>
      <p:ext uri="{BB962C8B-B14F-4D97-AF65-F5344CB8AC3E}">
        <p14:creationId xmlns:p14="http://schemas.microsoft.com/office/powerpoint/2010/main" val="100594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87A6-762E-C617-488C-2E69D23EF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A7D73-6744-4CBD-6F46-9D32FFC7FB91}"/>
              </a:ext>
            </a:extLst>
          </p:cNvPr>
          <p:cNvSpPr>
            <a:spLocks noGrp="1"/>
          </p:cNvSpPr>
          <p:nvPr>
            <p:ph type="title"/>
          </p:nvPr>
        </p:nvSpPr>
        <p:spPr/>
        <p:txBody>
          <a:bodyPr>
            <a:normAutofit/>
          </a:bodyPr>
          <a:lstStyle/>
          <a:p>
            <a:r>
              <a:rPr lang="en-US" dirty="0">
                <a:latin typeface="Century Gothic" panose="020B0502020202020204" pitchFamily="34" charset="0"/>
              </a:rPr>
              <a:t>Fidelity : </a:t>
            </a:r>
            <a:r>
              <a:rPr lang="en-US" dirty="0">
                <a:effectLst/>
                <a:latin typeface="Century Gothic" panose="020B0502020202020204" pitchFamily="34" charset="0"/>
                <a:ea typeface="Calibri" panose="020F0502020204030204" pitchFamily="34" charset="0"/>
              </a:rPr>
              <a:t>Consistency between RNR &amp; case plan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5D40F2D1-49D0-85CA-B54B-4848B9581B33}"/>
              </a:ext>
            </a:extLst>
          </p:cNvPr>
          <p:cNvSpPr>
            <a:spLocks noGrp="1"/>
          </p:cNvSpPr>
          <p:nvPr>
            <p:ph idx="1"/>
          </p:nvPr>
        </p:nvSpPr>
        <p:spPr>
          <a:xfrm>
            <a:off x="508001" y="2059440"/>
            <a:ext cx="4325257" cy="3754543"/>
          </a:xfrm>
        </p:spPr>
        <p:txBody>
          <a:bodyPr>
            <a:normAutofit fontScale="92500"/>
          </a:bodyPr>
          <a:lstStyle/>
          <a:p>
            <a:pPr marL="0" indent="0">
              <a:buNone/>
            </a:pPr>
            <a:r>
              <a:rPr lang="en-US" sz="2400" dirty="0">
                <a:effectLst/>
                <a:latin typeface="Tw Cen MT" panose="020B0602020104020603" pitchFamily="34" charset="77"/>
                <a:ea typeface="Calibri" panose="020F0502020204030204" pitchFamily="34" charset="0"/>
              </a:rPr>
              <a:t>Overall</a:t>
            </a:r>
            <a:r>
              <a:rPr lang="en-US" sz="2400" dirty="0">
                <a:latin typeface="Tw Cen MT" panose="020B0602020104020603" pitchFamily="34" charset="77"/>
                <a:ea typeface="Calibri" panose="020F0502020204030204" pitchFamily="34" charset="0"/>
              </a:rPr>
              <a:t>, </a:t>
            </a:r>
            <a:r>
              <a:rPr lang="en-US" sz="2400" dirty="0">
                <a:effectLst/>
                <a:latin typeface="Tw Cen MT" panose="020B0602020104020603" pitchFamily="34" charset="77"/>
                <a:ea typeface="Calibri" panose="020F0502020204030204" pitchFamily="34" charset="0"/>
              </a:rPr>
              <a:t>there was little integration of needs within case plan strategies</a:t>
            </a:r>
          </a:p>
          <a:p>
            <a:pPr marL="0" indent="0">
              <a:buNone/>
            </a:pPr>
            <a:r>
              <a:rPr lang="en-US" sz="1900" b="1" dirty="0">
                <a:latin typeface="Tw Cen MT" panose="020B0602020104020603" pitchFamily="34" charset="77"/>
                <a:ea typeface="Calibri" panose="020F0502020204030204" pitchFamily="34" charset="0"/>
              </a:rPr>
              <a:t>Employment/Education </a:t>
            </a:r>
            <a:r>
              <a:rPr lang="en-US" sz="1900" dirty="0">
                <a:latin typeface="Tw Cen MT" panose="020B0602020104020603" pitchFamily="34" charset="77"/>
                <a:ea typeface="Calibri" panose="020F0502020204030204" pitchFamily="34" charset="0"/>
                <a:sym typeface="Wingdings" pitchFamily="2" charset="2"/>
              </a:rPr>
              <a:t>(n=561): 24.9%</a:t>
            </a:r>
          </a:p>
          <a:p>
            <a:pPr marL="0" indent="0">
              <a:buNone/>
            </a:pPr>
            <a:r>
              <a:rPr lang="en-US" sz="1900" b="1" dirty="0">
                <a:effectLst/>
                <a:latin typeface="Tw Cen MT" panose="020B0602020104020603" pitchFamily="34" charset="77"/>
                <a:ea typeface="Calibri" panose="020F0502020204030204" pitchFamily="34" charset="0"/>
                <a:sym typeface="Wingdings" pitchFamily="2" charset="2"/>
              </a:rPr>
              <a:t>Substance Use </a:t>
            </a:r>
            <a:r>
              <a:rPr lang="en-US" sz="1900" dirty="0">
                <a:effectLst/>
                <a:latin typeface="Tw Cen MT" panose="020B0602020104020603" pitchFamily="34" charset="77"/>
                <a:ea typeface="Calibri" panose="020F0502020204030204" pitchFamily="34" charset="0"/>
                <a:sym typeface="Wingdings" pitchFamily="2" charset="2"/>
              </a:rPr>
              <a:t>(n=252): 16.9%</a:t>
            </a:r>
            <a:endParaRPr lang="en-US" sz="1900" dirty="0">
              <a:effectLst/>
              <a:latin typeface="Tw Cen MT" panose="020B0602020104020603" pitchFamily="34" charset="77"/>
              <a:ea typeface="Calibri" panose="020F0502020204030204" pitchFamily="34" charset="0"/>
            </a:endParaRPr>
          </a:p>
          <a:p>
            <a:pPr marL="0" indent="0">
              <a:buNone/>
            </a:pPr>
            <a:r>
              <a:rPr lang="en-US" sz="1900" b="1" dirty="0">
                <a:latin typeface="Tw Cen MT" panose="020B0602020104020603" pitchFamily="34" charset="77"/>
              </a:rPr>
              <a:t>Emotional/Mental Health </a:t>
            </a:r>
            <a:r>
              <a:rPr lang="en-US" sz="1900" dirty="0">
                <a:effectLst/>
                <a:latin typeface="Tw Cen MT" panose="020B0602020104020603" pitchFamily="34" charset="77"/>
                <a:ea typeface="Calibri" panose="020F0502020204030204" pitchFamily="34" charset="0"/>
                <a:sym typeface="Wingdings" pitchFamily="2" charset="2"/>
              </a:rPr>
              <a:t>(n=324): 23.8%</a:t>
            </a:r>
            <a:endParaRPr lang="en-US" sz="1900" b="1" dirty="0">
              <a:latin typeface="Tw Cen MT" panose="020B0602020104020603" pitchFamily="34" charset="77"/>
            </a:endParaRPr>
          </a:p>
          <a:p>
            <a:pPr marL="0" indent="0">
              <a:buNone/>
            </a:pPr>
            <a:r>
              <a:rPr lang="en-US" sz="1900" b="1" dirty="0">
                <a:latin typeface="Tw Cen MT" panose="020B0602020104020603" pitchFamily="34" charset="77"/>
              </a:rPr>
              <a:t>Accommodations </a:t>
            </a:r>
            <a:r>
              <a:rPr lang="en-US" sz="1900" dirty="0">
                <a:effectLst/>
                <a:latin typeface="Tw Cen MT" panose="020B0602020104020603" pitchFamily="34" charset="77"/>
                <a:ea typeface="Calibri" panose="020F0502020204030204" pitchFamily="34" charset="0"/>
                <a:sym typeface="Wingdings" pitchFamily="2" charset="2"/>
              </a:rPr>
              <a:t>(n=539): 30.0%</a:t>
            </a:r>
            <a:endParaRPr lang="en-US" sz="1900" b="1" dirty="0">
              <a:latin typeface="Tw Cen MT" panose="020B0602020104020603" pitchFamily="34" charset="77"/>
            </a:endParaRPr>
          </a:p>
          <a:p>
            <a:pPr marL="0" indent="0">
              <a:buNone/>
            </a:pPr>
            <a:r>
              <a:rPr lang="en-US" sz="1900" b="1" dirty="0">
                <a:latin typeface="Tw Cen MT" panose="020B0602020104020603" pitchFamily="34" charset="77"/>
              </a:rPr>
              <a:t>Attitude and Orientation: </a:t>
            </a:r>
            <a:r>
              <a:rPr lang="en-US" sz="1900" dirty="0">
                <a:effectLst/>
                <a:latin typeface="Tw Cen MT" panose="020B0602020104020603" pitchFamily="34" charset="77"/>
                <a:ea typeface="Calibri" panose="020F0502020204030204" pitchFamily="34" charset="0"/>
                <a:sym typeface="Wingdings" pitchFamily="2" charset="2"/>
              </a:rPr>
              <a:t>(n=141): 5.0%</a:t>
            </a:r>
            <a:endParaRPr lang="en-US" sz="1900" b="1" dirty="0">
              <a:latin typeface="Tw Cen MT" panose="020B0602020104020603" pitchFamily="34" charset="77"/>
            </a:endParaRPr>
          </a:p>
          <a:p>
            <a:pPr marL="0" indent="0">
              <a:buNone/>
            </a:pPr>
            <a:r>
              <a:rPr lang="en-US" sz="1900" b="1" dirty="0">
                <a:latin typeface="Tw Cen MT" panose="020B0602020104020603" pitchFamily="34" charset="77"/>
              </a:rPr>
              <a:t>Family: </a:t>
            </a:r>
            <a:r>
              <a:rPr lang="en-US" sz="1900" dirty="0">
                <a:effectLst/>
                <a:latin typeface="Tw Cen MT" panose="020B0602020104020603" pitchFamily="34" charset="77"/>
                <a:ea typeface="Calibri" panose="020F0502020204030204" pitchFamily="34" charset="0"/>
                <a:sym typeface="Wingdings" pitchFamily="2" charset="2"/>
              </a:rPr>
              <a:t>(n=135): 66.6%</a:t>
            </a:r>
            <a:endParaRPr lang="en-US" sz="1900" b="1" dirty="0">
              <a:latin typeface="Tw Cen MT" panose="020B0602020104020603" pitchFamily="34" charset="77"/>
            </a:endParaRPr>
          </a:p>
          <a:p>
            <a:pPr marL="0" indent="0">
              <a:buNone/>
            </a:pPr>
            <a:endParaRPr lang="en-US" sz="1800" dirty="0">
              <a:latin typeface="Tw Cen MT" panose="020B0602020104020603" pitchFamily="34" charset="77"/>
              <a:ea typeface="Calibri" panose="020F0502020204030204" pitchFamily="34" charset="0"/>
            </a:endParaRPr>
          </a:p>
        </p:txBody>
      </p:sp>
      <p:pic>
        <p:nvPicPr>
          <p:cNvPr id="4" name="Picture 3" descr="A black and white table with numbers and text&#10;&#10;Description automatically generated">
            <a:extLst>
              <a:ext uri="{FF2B5EF4-FFF2-40B4-BE49-F238E27FC236}">
                <a16:creationId xmlns:a16="http://schemas.microsoft.com/office/drawing/2014/main" id="{10E70282-0D4C-9C14-E1A9-532B182EB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258" y="2059440"/>
            <a:ext cx="7039428" cy="4122557"/>
          </a:xfrm>
          <a:prstGeom prst="rect">
            <a:avLst/>
          </a:prstGeom>
          <a:solidFill>
            <a:srgbClr val="0096FF"/>
          </a:solidFill>
        </p:spPr>
      </p:pic>
      <p:sp>
        <p:nvSpPr>
          <p:cNvPr id="6" name="TextBox 5">
            <a:extLst>
              <a:ext uri="{FF2B5EF4-FFF2-40B4-BE49-F238E27FC236}">
                <a16:creationId xmlns:a16="http://schemas.microsoft.com/office/drawing/2014/main" id="{016FB703-7C03-E769-B54B-3CAFB4134FBD}"/>
              </a:ext>
            </a:extLst>
          </p:cNvPr>
          <p:cNvSpPr txBox="1"/>
          <p:nvPr/>
        </p:nvSpPr>
        <p:spPr>
          <a:xfrm>
            <a:off x="319314" y="6119336"/>
            <a:ext cx="10781414" cy="738664"/>
          </a:xfrm>
          <a:prstGeom prst="rect">
            <a:avLst/>
          </a:prstGeom>
          <a:noFill/>
        </p:spPr>
        <p:txBody>
          <a:bodyPr wrap="square" rtlCol="0">
            <a:spAutoFit/>
          </a:bodyPr>
          <a:lstStyle/>
          <a:p>
            <a:pPr>
              <a:buNone/>
            </a:pPr>
            <a:r>
              <a:rPr lang="en-US" sz="1400" i="1" dirty="0">
                <a:solidFill>
                  <a:srgbClr val="403152"/>
                </a:solidFill>
                <a:effectLst/>
                <a:latin typeface="Helvetica" pitchFamily="2" charset="0"/>
              </a:rPr>
              <a:t>Thurman, T., Chowdhury, S., &amp; Taxman, F. S. (2019). </a:t>
            </a:r>
            <a:r>
              <a:rPr lang="en-US" sz="1400" i="1" dirty="0">
                <a:solidFill>
                  <a:srgbClr val="000000"/>
                </a:solidFill>
                <a:effectLst/>
                <a:latin typeface="Helvetica" pitchFamily="2" charset="0"/>
              </a:rPr>
              <a:t>Fidelity measures for Risk Need</a:t>
            </a:r>
            <a:endParaRPr lang="en-US" sz="1400" dirty="0">
              <a:solidFill>
                <a:srgbClr val="403152"/>
              </a:solidFill>
              <a:effectLst/>
              <a:latin typeface="Helvetica" pitchFamily="2" charset="0"/>
            </a:endParaRPr>
          </a:p>
          <a:p>
            <a:pPr>
              <a:buNone/>
            </a:pPr>
            <a:r>
              <a:rPr lang="en-US" sz="1400" i="1" dirty="0">
                <a:effectLst/>
                <a:latin typeface="Helvetica" pitchFamily="2" charset="0"/>
              </a:rPr>
              <a:t>Assessment (RNA) tools usage in case plans. </a:t>
            </a:r>
            <a:r>
              <a:rPr lang="en-US" sz="1400" i="1" dirty="0">
                <a:solidFill>
                  <a:srgbClr val="262626"/>
                </a:solidFill>
                <a:effectLst/>
                <a:latin typeface="Helvetica" pitchFamily="2" charset="0"/>
              </a:rPr>
              <a:t>Corrections, 6(5), 383-399.</a:t>
            </a:r>
            <a:endParaRPr lang="en-US" sz="1400" dirty="0">
              <a:effectLst/>
              <a:latin typeface="Helvetica" pitchFamily="2" charset="0"/>
            </a:endParaRPr>
          </a:p>
          <a:p>
            <a:r>
              <a:rPr lang="en-US" sz="1400" i="1" dirty="0">
                <a:solidFill>
                  <a:srgbClr val="0000FF"/>
                </a:solidFill>
                <a:effectLst/>
                <a:latin typeface="Helvetica" pitchFamily="2" charset="0"/>
              </a:rPr>
              <a:t>https://</a:t>
            </a:r>
            <a:r>
              <a:rPr lang="en-US" sz="1400" i="1" dirty="0" err="1">
                <a:solidFill>
                  <a:srgbClr val="0000FF"/>
                </a:solidFill>
                <a:effectLst/>
                <a:latin typeface="Helvetica" pitchFamily="2" charset="0"/>
              </a:rPr>
              <a:t>doi.org</a:t>
            </a:r>
            <a:r>
              <a:rPr lang="en-US" sz="1400" i="1" dirty="0">
                <a:solidFill>
                  <a:srgbClr val="0000FF"/>
                </a:solidFill>
                <a:effectLst/>
                <a:latin typeface="Helvetica" pitchFamily="2" charset="0"/>
              </a:rPr>
              <a:t>/10.1080/23774657.2019.1696252</a:t>
            </a:r>
            <a:endParaRPr lang="en-US" sz="1400" dirty="0">
              <a:solidFill>
                <a:srgbClr val="0000FF"/>
              </a:solidFill>
              <a:effectLst/>
              <a:latin typeface="Helvetica" pitchFamily="2" charset="0"/>
            </a:endParaRPr>
          </a:p>
        </p:txBody>
      </p:sp>
    </p:spTree>
    <p:extLst>
      <p:ext uri="{BB962C8B-B14F-4D97-AF65-F5344CB8AC3E}">
        <p14:creationId xmlns:p14="http://schemas.microsoft.com/office/powerpoint/2010/main" val="3974712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0DD0-127D-CC43-AB5F-2E95D97113C2}"/>
              </a:ext>
            </a:extLst>
          </p:cNvPr>
          <p:cNvSpPr>
            <a:spLocks noGrp="1"/>
          </p:cNvSpPr>
          <p:nvPr>
            <p:ph type="title"/>
          </p:nvPr>
        </p:nvSpPr>
        <p:spPr>
          <a:xfrm>
            <a:off x="622300" y="257152"/>
            <a:ext cx="11386445" cy="1325563"/>
          </a:xfrm>
        </p:spPr>
        <p:txBody>
          <a:bodyPr>
            <a:normAutofit/>
          </a:bodyPr>
          <a:lstStyle/>
          <a:p>
            <a:r>
              <a:rPr lang="en-US" b="1" dirty="0"/>
              <a:t>Program Needs based on System Capacity to Provide Needed Services </a:t>
            </a:r>
            <a:endParaRPr lang="en-US" dirty="0"/>
          </a:p>
        </p:txBody>
      </p:sp>
      <p:graphicFrame>
        <p:nvGraphicFramePr>
          <p:cNvPr id="7" name="Content Placeholder 6">
            <a:extLst>
              <a:ext uri="{FF2B5EF4-FFF2-40B4-BE49-F238E27FC236}">
                <a16:creationId xmlns:a16="http://schemas.microsoft.com/office/drawing/2014/main" id="{A7A253F8-9B8A-E745-AA2C-5122D9D9387D}"/>
              </a:ext>
            </a:extLst>
          </p:cNvPr>
          <p:cNvGraphicFramePr>
            <a:graphicFrameLocks noGrp="1"/>
          </p:cNvGraphicFramePr>
          <p:nvPr>
            <p:ph idx="1"/>
          </p:nvPr>
        </p:nvGraphicFramePr>
        <p:xfrm>
          <a:off x="622300" y="208466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7E21A3D-4EF4-0045-B550-7C36AC14C3E8}"/>
              </a:ext>
            </a:extLst>
          </p:cNvPr>
          <p:cNvSpPr txBox="1"/>
          <p:nvPr/>
        </p:nvSpPr>
        <p:spPr>
          <a:xfrm>
            <a:off x="432487" y="6339238"/>
            <a:ext cx="7687746" cy="523220"/>
          </a:xfrm>
          <a:prstGeom prst="rect">
            <a:avLst/>
          </a:prstGeom>
          <a:noFill/>
        </p:spPr>
        <p:txBody>
          <a:bodyPr wrap="none" rtlCol="0">
            <a:spAutoFit/>
          </a:bodyPr>
          <a:lstStyle/>
          <a:p>
            <a:r>
              <a:rPr lang="en-US" sz="1400" dirty="0">
                <a:latin typeface="Tw Cen MT" panose="020B0602020104020603" pitchFamily="34" charset="77"/>
              </a:rPr>
              <a:t>Taxman, F.S., et al., 2019. The New York City RNR Gap Analysis Project.  Fairfax, VA. </a:t>
            </a:r>
          </a:p>
          <a:p>
            <a:r>
              <a:rPr lang="en-US" sz="1400" dirty="0">
                <a:latin typeface="Tw Cen MT" panose="020B0602020104020603" pitchFamily="34" charset="77"/>
              </a:rPr>
              <a:t>https://</a:t>
            </a:r>
            <a:r>
              <a:rPr lang="en-US" sz="1400" dirty="0" err="1">
                <a:latin typeface="Tw Cen MT" panose="020B0602020104020603" pitchFamily="34" charset="77"/>
              </a:rPr>
              <a:t>criminaljustice.cityofnewyork.us</a:t>
            </a:r>
            <a:r>
              <a:rPr lang="en-US" sz="1400" dirty="0">
                <a:latin typeface="Tw Cen MT" panose="020B0602020104020603" pitchFamily="34" charset="77"/>
              </a:rPr>
              <a:t>/wp-content/uploads/2020/10/MOCJ-ATI-RNR-Report-2019.pdf</a:t>
            </a:r>
          </a:p>
        </p:txBody>
      </p:sp>
    </p:spTree>
    <p:extLst>
      <p:ext uri="{BB962C8B-B14F-4D97-AF65-F5344CB8AC3E}">
        <p14:creationId xmlns:p14="http://schemas.microsoft.com/office/powerpoint/2010/main" val="1294449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81" y="376620"/>
            <a:ext cx="11293968" cy="738967"/>
          </a:xfrm>
        </p:spPr>
        <p:txBody>
          <a:bodyPr>
            <a:normAutofit fontScale="90000"/>
          </a:bodyPr>
          <a:lstStyle/>
          <a:p>
            <a:r>
              <a:rPr lang="en-US" sz="3200" dirty="0">
                <a:latin typeface="Arial Rounded MT Bold" panose="020F0704030504030204" pitchFamily="34" charset="77"/>
              </a:rPr>
              <a:t>Social Determinants of Health are Not Integrated into RNR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98" y="1724161"/>
            <a:ext cx="1079638" cy="7850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175" y="4356440"/>
            <a:ext cx="889421" cy="8894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288" y="4189538"/>
            <a:ext cx="1074960" cy="1074960"/>
          </a:xfrm>
          <a:prstGeom prst="rect">
            <a:avLst/>
          </a:prstGeom>
        </p:spPr>
      </p:pic>
      <p:grpSp>
        <p:nvGrpSpPr>
          <p:cNvPr id="39" name="Group 38"/>
          <p:cNvGrpSpPr/>
          <p:nvPr/>
        </p:nvGrpSpPr>
        <p:grpSpPr>
          <a:xfrm>
            <a:off x="903157" y="1533988"/>
            <a:ext cx="5269043" cy="1261426"/>
            <a:chOff x="903157" y="1533988"/>
            <a:chExt cx="5269043" cy="126142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811" y="1556402"/>
              <a:ext cx="1008152" cy="1167655"/>
            </a:xfrm>
            <a:prstGeom prst="rect">
              <a:avLst/>
            </a:prstGeom>
          </p:spPr>
        </p:pic>
        <p:grpSp>
          <p:nvGrpSpPr>
            <p:cNvPr id="14" name="Group 13"/>
            <p:cNvGrpSpPr/>
            <p:nvPr/>
          </p:nvGrpSpPr>
          <p:grpSpPr>
            <a:xfrm>
              <a:off x="903157" y="1533988"/>
              <a:ext cx="5269043" cy="1261426"/>
              <a:chOff x="903157" y="1533988"/>
              <a:chExt cx="5269043" cy="1261426"/>
            </a:xfrm>
          </p:grpSpPr>
          <p:sp>
            <p:nvSpPr>
              <p:cNvPr id="10" name="Rounded Rectangle 9"/>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055961" y="1678564"/>
                <a:ext cx="4116237" cy="923330"/>
              </a:xfrm>
              <a:prstGeom prst="rect">
                <a:avLst/>
              </a:prstGeom>
              <a:noFill/>
            </p:spPr>
            <p:txBody>
              <a:bodyPr wrap="square" rtlCol="0">
                <a:spAutoFit/>
              </a:bodyPr>
              <a:lstStyle/>
              <a:p>
                <a:pPr marL="102870"/>
                <a:r>
                  <a:rPr lang="en-US" b="1" dirty="0"/>
                  <a:t>Work</a:t>
                </a:r>
                <a:r>
                  <a:rPr lang="en-US" dirty="0"/>
                  <a:t> encourages taking on responsibilities and engages in productive activities </a:t>
                </a:r>
              </a:p>
            </p:txBody>
          </p:sp>
        </p:grpSp>
      </p:grpSp>
      <p:grpSp>
        <p:nvGrpSpPr>
          <p:cNvPr id="20" name="Group 19"/>
          <p:cNvGrpSpPr/>
          <p:nvPr/>
        </p:nvGrpSpPr>
        <p:grpSpPr>
          <a:xfrm>
            <a:off x="903156" y="2853766"/>
            <a:ext cx="5269043" cy="1261426"/>
            <a:chOff x="903156" y="2853766"/>
            <a:chExt cx="5269043" cy="1261426"/>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719" y="2917576"/>
              <a:ext cx="1108335" cy="1108335"/>
            </a:xfrm>
            <a:prstGeom prst="rect">
              <a:avLst/>
            </a:prstGeom>
          </p:spPr>
        </p:pic>
        <p:grpSp>
          <p:nvGrpSpPr>
            <p:cNvPr id="15" name="Group 14"/>
            <p:cNvGrpSpPr/>
            <p:nvPr/>
          </p:nvGrpSpPr>
          <p:grpSpPr>
            <a:xfrm>
              <a:off x="903156" y="2853766"/>
              <a:ext cx="5269043" cy="1261426"/>
              <a:chOff x="903157" y="1533988"/>
              <a:chExt cx="5269043" cy="1261426"/>
            </a:xfrm>
          </p:grpSpPr>
          <p:sp>
            <p:nvSpPr>
              <p:cNvPr id="16" name="Rounded Rectangle 15"/>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p:cNvSpPr txBox="1"/>
              <p:nvPr/>
            </p:nvSpPr>
            <p:spPr>
              <a:xfrm>
                <a:off x="2055961" y="1677517"/>
                <a:ext cx="4116237" cy="923330"/>
              </a:xfrm>
              <a:prstGeom prst="rect">
                <a:avLst/>
              </a:prstGeom>
              <a:noFill/>
            </p:spPr>
            <p:txBody>
              <a:bodyPr wrap="square" rtlCol="0">
                <a:spAutoFit/>
              </a:bodyPr>
              <a:lstStyle/>
              <a:p>
                <a:pPr marL="102870"/>
                <a:r>
                  <a:rPr lang="en-US" b="1" dirty="0"/>
                  <a:t>Education</a:t>
                </a:r>
                <a:r>
                  <a:rPr lang="en-US" dirty="0"/>
                  <a:t> focuses on providing opportunities for learning and implementing new skills</a:t>
                </a:r>
              </a:p>
            </p:txBody>
          </p:sp>
        </p:grpSp>
      </p:grpSp>
      <p:grpSp>
        <p:nvGrpSpPr>
          <p:cNvPr id="23" name="Group 22"/>
          <p:cNvGrpSpPr/>
          <p:nvPr/>
        </p:nvGrpSpPr>
        <p:grpSpPr>
          <a:xfrm>
            <a:off x="903154" y="4179002"/>
            <a:ext cx="5269043" cy="1261426"/>
            <a:chOff x="903157" y="1533988"/>
            <a:chExt cx="5269043" cy="1261426"/>
          </a:xfrm>
        </p:grpSpPr>
        <p:sp>
          <p:nvSpPr>
            <p:cNvPr id="24" name="Rounded Rectangle 23"/>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TextBox 24"/>
            <p:cNvSpPr txBox="1"/>
            <p:nvPr/>
          </p:nvSpPr>
          <p:spPr>
            <a:xfrm>
              <a:off x="2055961" y="1677517"/>
              <a:ext cx="4116237" cy="646331"/>
            </a:xfrm>
            <a:prstGeom prst="rect">
              <a:avLst/>
            </a:prstGeom>
            <a:noFill/>
          </p:spPr>
          <p:txBody>
            <a:bodyPr wrap="square" rtlCol="0">
              <a:spAutoFit/>
            </a:bodyPr>
            <a:lstStyle/>
            <a:p>
              <a:pPr marL="102870"/>
              <a:r>
                <a:rPr lang="en-US" b="1" dirty="0"/>
                <a:t>Relationships</a:t>
              </a:r>
              <a:r>
                <a:rPr lang="en-US" dirty="0"/>
                <a:t> give a sense of belonging, and shape their behavior</a:t>
              </a:r>
            </a:p>
          </p:txBody>
        </p:sp>
      </p:grpSp>
      <p:grpSp>
        <p:nvGrpSpPr>
          <p:cNvPr id="26" name="Group 25"/>
          <p:cNvGrpSpPr/>
          <p:nvPr/>
        </p:nvGrpSpPr>
        <p:grpSpPr>
          <a:xfrm>
            <a:off x="6842010" y="1462631"/>
            <a:ext cx="5269043" cy="1261426"/>
            <a:chOff x="903157" y="1533988"/>
            <a:chExt cx="5269043" cy="1261426"/>
          </a:xfrm>
        </p:grpSpPr>
        <p:sp>
          <p:nvSpPr>
            <p:cNvPr id="27" name="Rounded Rectangle 26"/>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2055961" y="1677517"/>
              <a:ext cx="4116237" cy="923330"/>
            </a:xfrm>
            <a:prstGeom prst="rect">
              <a:avLst/>
            </a:prstGeom>
            <a:noFill/>
          </p:spPr>
          <p:txBody>
            <a:bodyPr wrap="square" rtlCol="0">
              <a:spAutoFit/>
            </a:bodyPr>
            <a:lstStyle/>
            <a:p>
              <a:pPr marL="102870"/>
              <a:r>
                <a:rPr lang="en-US" b="1" dirty="0"/>
                <a:t>Community</a:t>
              </a:r>
              <a:r>
                <a:rPr lang="en-US" dirty="0"/>
                <a:t> provide with social capital which ensure they see themselves as part of society </a:t>
              </a:r>
            </a:p>
          </p:txBody>
        </p:sp>
      </p:grpSp>
      <p:grpSp>
        <p:nvGrpSpPr>
          <p:cNvPr id="29" name="Group 28"/>
          <p:cNvGrpSpPr/>
          <p:nvPr/>
        </p:nvGrpSpPr>
        <p:grpSpPr>
          <a:xfrm>
            <a:off x="6842010" y="2767042"/>
            <a:ext cx="5269043" cy="1261426"/>
            <a:chOff x="903157" y="1533988"/>
            <a:chExt cx="5269043" cy="1261426"/>
          </a:xfrm>
        </p:grpSpPr>
        <p:sp>
          <p:nvSpPr>
            <p:cNvPr id="30" name="Rounded Rectangle 29"/>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TextBox 30"/>
            <p:cNvSpPr txBox="1"/>
            <p:nvPr/>
          </p:nvSpPr>
          <p:spPr>
            <a:xfrm>
              <a:off x="2055959" y="1568101"/>
              <a:ext cx="4116237" cy="1200329"/>
            </a:xfrm>
            <a:prstGeom prst="rect">
              <a:avLst/>
            </a:prstGeom>
            <a:noFill/>
          </p:spPr>
          <p:txBody>
            <a:bodyPr wrap="square" rtlCol="0">
              <a:spAutoFit/>
            </a:bodyPr>
            <a:lstStyle/>
            <a:p>
              <a:pPr marL="102870"/>
              <a:r>
                <a:rPr lang="en-US" b="1"/>
                <a:t>Health (Physical Activity)</a:t>
              </a:r>
              <a:r>
                <a:rPr lang="en-US"/>
                <a:t> provides self-confidence, experience of success, emotional and psychological development.</a:t>
              </a:r>
            </a:p>
          </p:txBody>
        </p:sp>
      </p:grpSp>
      <p:grpSp>
        <p:nvGrpSpPr>
          <p:cNvPr id="32" name="Group 31"/>
          <p:cNvGrpSpPr/>
          <p:nvPr/>
        </p:nvGrpSpPr>
        <p:grpSpPr>
          <a:xfrm>
            <a:off x="6842008" y="4105566"/>
            <a:ext cx="5269043" cy="1360116"/>
            <a:chOff x="903157" y="1533988"/>
            <a:chExt cx="5269043" cy="1360116"/>
          </a:xfrm>
        </p:grpSpPr>
        <p:sp>
          <p:nvSpPr>
            <p:cNvPr id="33" name="Rounded Rectangle 32"/>
            <p:cNvSpPr/>
            <p:nvPr/>
          </p:nvSpPr>
          <p:spPr>
            <a:xfrm>
              <a:off x="903157" y="1533988"/>
              <a:ext cx="5269043" cy="1261426"/>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TextBox 33"/>
            <p:cNvSpPr txBox="1"/>
            <p:nvPr/>
          </p:nvSpPr>
          <p:spPr>
            <a:xfrm>
              <a:off x="1978119" y="1693775"/>
              <a:ext cx="4030191" cy="1200329"/>
            </a:xfrm>
            <a:prstGeom prst="rect">
              <a:avLst/>
            </a:prstGeom>
            <a:noFill/>
          </p:spPr>
          <p:txBody>
            <a:bodyPr wrap="square" rtlCol="0">
              <a:spAutoFit/>
            </a:bodyPr>
            <a:lstStyle/>
            <a:p>
              <a:pPr marL="102870"/>
              <a:r>
                <a:rPr lang="en-US" dirty="0"/>
                <a:t>Participation in </a:t>
              </a:r>
              <a:r>
                <a:rPr lang="en-US" b="1" dirty="0"/>
                <a:t>Creativity</a:t>
              </a:r>
              <a:r>
                <a:rPr lang="en-US" dirty="0"/>
                <a:t> (dance, theater, poetry) give competence and prosocial association with others</a:t>
              </a:r>
            </a:p>
          </p:txBody>
        </p:sp>
      </p:gr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985" y="2867586"/>
            <a:ext cx="1124263" cy="1124263"/>
          </a:xfrm>
          <a:prstGeom prst="rect">
            <a:avLst/>
          </a:prstGeom>
        </p:spPr>
      </p:pic>
      <p:sp>
        <p:nvSpPr>
          <p:cNvPr id="37" name="TextBox 36"/>
          <p:cNvSpPr txBox="1"/>
          <p:nvPr/>
        </p:nvSpPr>
        <p:spPr>
          <a:xfrm>
            <a:off x="2737730" y="5623937"/>
            <a:ext cx="7315200" cy="1015663"/>
          </a:xfrm>
          <a:prstGeom prst="rect">
            <a:avLst/>
          </a:prstGeom>
          <a:noFill/>
        </p:spPr>
        <p:txBody>
          <a:bodyPr wrap="square" rtlCol="0">
            <a:spAutoFit/>
          </a:bodyPr>
          <a:lstStyle/>
          <a:p>
            <a:pPr algn="ctr"/>
            <a:r>
              <a:rPr lang="en-US" sz="2000" dirty="0"/>
              <a:t>Work to develop the two core assets with these six domains and practitioners can design interventions and construct outcome measures. </a:t>
            </a:r>
          </a:p>
        </p:txBody>
      </p:sp>
      <p:sp>
        <p:nvSpPr>
          <p:cNvPr id="38" name="Rectangle 37"/>
          <p:cNvSpPr>
            <a:spLocks noChangeArrowheads="1"/>
          </p:cNvSpPr>
          <p:nvPr/>
        </p:nvSpPr>
        <p:spPr bwMode="auto">
          <a:xfrm>
            <a:off x="817081" y="5984887"/>
            <a:ext cx="32883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0" u="none" strike="noStrike" cap="none" normalizeH="0" baseline="0" dirty="0">
                <a:ln>
                  <a:noFill/>
                </a:ln>
                <a:solidFill>
                  <a:schemeClr val="tx1"/>
                </a:solidFill>
                <a:effectLst/>
              </a:rPr>
              <a:t>Butts et al., 2010 </a:t>
            </a:r>
          </a:p>
        </p:txBody>
      </p:sp>
    </p:spTree>
    <p:extLst>
      <p:ext uri="{BB962C8B-B14F-4D97-AF65-F5344CB8AC3E}">
        <p14:creationId xmlns:p14="http://schemas.microsoft.com/office/powerpoint/2010/main" val="117133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DDE6-7E70-944D-A650-ADB75D222057}"/>
              </a:ext>
            </a:extLst>
          </p:cNvPr>
          <p:cNvPicPr>
            <a:picLocks noChangeAspect="1"/>
          </p:cNvPicPr>
          <p:nvPr/>
        </p:nvPicPr>
        <p:blipFill rotWithShape="1">
          <a:blip r:embed="rId3"/>
          <a:srcRect t="10220" b="10491"/>
          <a:stretch/>
        </p:blipFill>
        <p:spPr>
          <a:xfrm>
            <a:off x="4822873" y="1429464"/>
            <a:ext cx="7369127" cy="5242230"/>
          </a:xfrm>
          <a:prstGeom prst="rect">
            <a:avLst/>
          </a:prstGeom>
        </p:spPr>
      </p:pic>
      <p:sp>
        <p:nvSpPr>
          <p:cNvPr id="5" name="Title 4">
            <a:extLst>
              <a:ext uri="{FF2B5EF4-FFF2-40B4-BE49-F238E27FC236}">
                <a16:creationId xmlns:a16="http://schemas.microsoft.com/office/drawing/2014/main" id="{0B502C2F-4F16-3946-ABC8-D4047700FD65}"/>
              </a:ext>
            </a:extLst>
          </p:cNvPr>
          <p:cNvSpPr>
            <a:spLocks noGrp="1"/>
          </p:cNvSpPr>
          <p:nvPr>
            <p:ph type="title"/>
          </p:nvPr>
        </p:nvSpPr>
        <p:spPr>
          <a:xfrm>
            <a:off x="231422" y="186306"/>
            <a:ext cx="11700747" cy="1182720"/>
          </a:xfrm>
        </p:spPr>
        <p:txBody>
          <a:bodyPr>
            <a:normAutofit/>
          </a:bodyPr>
          <a:lstStyle/>
          <a:p>
            <a:r>
              <a:rPr lang="en-US" sz="4400" dirty="0">
                <a:solidFill>
                  <a:schemeClr val="tx2">
                    <a:lumMod val="90000"/>
                    <a:lumOff val="10000"/>
                  </a:schemeClr>
                </a:solidFill>
                <a:latin typeface="Arial Rounded MT Bold" panose="020F0704030504030204" pitchFamily="34" charset="77"/>
              </a:rPr>
              <a:t>Source </a:t>
            </a:r>
            <a:r>
              <a:rPr lang="en-US" sz="4900" dirty="0">
                <a:solidFill>
                  <a:schemeClr val="tx2">
                    <a:lumMod val="90000"/>
                    <a:lumOff val="10000"/>
                  </a:schemeClr>
                </a:solidFill>
                <a:latin typeface="Arial Rounded MT Bold" panose="020F0704030504030204" pitchFamily="34" charset="77"/>
              </a:rPr>
              <a:t>for Research         Practice </a:t>
            </a:r>
          </a:p>
        </p:txBody>
      </p:sp>
      <p:sp>
        <p:nvSpPr>
          <p:cNvPr id="2" name="Content Placeholder 1">
            <a:extLst>
              <a:ext uri="{FF2B5EF4-FFF2-40B4-BE49-F238E27FC236}">
                <a16:creationId xmlns:a16="http://schemas.microsoft.com/office/drawing/2014/main" id="{F273B975-F365-B249-988C-33FEA0D739D3}"/>
              </a:ext>
            </a:extLst>
          </p:cNvPr>
          <p:cNvSpPr>
            <a:spLocks noGrp="1"/>
          </p:cNvSpPr>
          <p:nvPr>
            <p:ph idx="1"/>
          </p:nvPr>
        </p:nvSpPr>
        <p:spPr>
          <a:xfrm>
            <a:off x="231421" y="1369029"/>
            <a:ext cx="4591452" cy="5302665"/>
          </a:xfrm>
        </p:spPr>
        <p:txBody>
          <a:bodyPr>
            <a:normAutofit/>
          </a:bodyPr>
          <a:lstStyle/>
          <a:p>
            <a:pPr>
              <a:buClr>
                <a:srgbClr val="805CA0"/>
              </a:buClr>
            </a:pPr>
            <a:r>
              <a:rPr lang="en-US" b="1" dirty="0">
                <a:solidFill>
                  <a:srgbClr val="3F706A"/>
                </a:solidFill>
              </a:rPr>
              <a:t>Consider: </a:t>
            </a:r>
          </a:p>
          <a:p>
            <a:pPr lvl="1">
              <a:buClr>
                <a:srgbClr val="805CA0"/>
              </a:buClr>
              <a:buFont typeface="Wingdings" pitchFamily="2" charset="2"/>
              <a:buChar char="v"/>
            </a:pPr>
            <a:r>
              <a:rPr lang="en-US" b="1" dirty="0">
                <a:solidFill>
                  <a:srgbClr val="3F706A"/>
                </a:solidFill>
              </a:rPr>
              <a:t>Reach</a:t>
            </a:r>
          </a:p>
          <a:p>
            <a:pPr lvl="1">
              <a:buClr>
                <a:srgbClr val="805CA0"/>
              </a:buClr>
              <a:buFont typeface="Wingdings" pitchFamily="2" charset="2"/>
              <a:buChar char="v"/>
            </a:pPr>
            <a:r>
              <a:rPr lang="en-US" b="1" dirty="0">
                <a:solidFill>
                  <a:srgbClr val="3F706A"/>
                </a:solidFill>
              </a:rPr>
              <a:t>Messaging</a:t>
            </a:r>
          </a:p>
          <a:p>
            <a:pPr lvl="1">
              <a:buClr>
                <a:srgbClr val="805CA0"/>
              </a:buClr>
              <a:buFont typeface="Wingdings" pitchFamily="2" charset="2"/>
              <a:buChar char="v"/>
            </a:pPr>
            <a:r>
              <a:rPr lang="en-US" b="1" dirty="0">
                <a:solidFill>
                  <a:srgbClr val="3F706A"/>
                </a:solidFill>
              </a:rPr>
              <a:t>Partnerships</a:t>
            </a:r>
          </a:p>
          <a:p>
            <a:pPr>
              <a:buClr>
                <a:srgbClr val="805CA0"/>
              </a:buClr>
            </a:pPr>
            <a:r>
              <a:rPr lang="en-US" b="1" dirty="0">
                <a:solidFill>
                  <a:srgbClr val="3F706A"/>
                </a:solidFill>
              </a:rPr>
              <a:t>Expanded audiences, targeting all levels (front-line to managers)</a:t>
            </a:r>
          </a:p>
          <a:p>
            <a:pPr>
              <a:buClr>
                <a:srgbClr val="805CA0"/>
              </a:buClr>
            </a:pPr>
            <a:r>
              <a:rPr lang="en-US" sz="2400" b="1" i="1" dirty="0">
                <a:solidFill>
                  <a:srgbClr val="3F706A"/>
                </a:solidFill>
              </a:rPr>
              <a:t>”Touch” with researcher accelerates use of research findings</a:t>
            </a:r>
          </a:p>
        </p:txBody>
      </p:sp>
      <p:sp>
        <p:nvSpPr>
          <p:cNvPr id="8" name="Slide Number Placeholder 4">
            <a:extLst>
              <a:ext uri="{FF2B5EF4-FFF2-40B4-BE49-F238E27FC236}">
                <a16:creationId xmlns:a16="http://schemas.microsoft.com/office/drawing/2014/main" id="{7EE39658-20CD-AB4F-B09B-3250A303992E}"/>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271A468-681A-4C18-A000-B6313EFAF6FF}" type="slidenum">
              <a:rPr lang="en-US" sz="1200" smtClean="0">
                <a:solidFill>
                  <a:srgbClr val="3C3C3C"/>
                </a:solidFill>
              </a:rPr>
              <a:pPr algn="r"/>
              <a:t>25</a:t>
            </a:fld>
            <a:endParaRPr lang="en-US" sz="1200" dirty="0">
              <a:solidFill>
                <a:srgbClr val="3C3C3C"/>
              </a:solidFill>
            </a:endParaRPr>
          </a:p>
        </p:txBody>
      </p:sp>
      <p:cxnSp>
        <p:nvCxnSpPr>
          <p:cNvPr id="6" name="Straight Connector 5">
            <a:extLst>
              <a:ext uri="{FF2B5EF4-FFF2-40B4-BE49-F238E27FC236}">
                <a16:creationId xmlns:a16="http://schemas.microsoft.com/office/drawing/2014/main" id="{31E3BEFD-8EFB-B04A-BD11-3BE1CFC7E871}"/>
              </a:ext>
            </a:extLst>
          </p:cNvPr>
          <p:cNvCxnSpPr/>
          <p:nvPr/>
        </p:nvCxnSpPr>
        <p:spPr>
          <a:xfrm>
            <a:off x="-88900" y="1206500"/>
            <a:ext cx="12344400" cy="0"/>
          </a:xfrm>
          <a:prstGeom prst="line">
            <a:avLst/>
          </a:prstGeom>
          <a:ln w="28575">
            <a:solidFill>
              <a:srgbClr val="805CA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905471-0155-D5E5-8BEE-C819EB68555D}"/>
              </a:ext>
            </a:extLst>
          </p:cNvPr>
          <p:cNvCxnSpPr>
            <a:cxnSpLocks/>
          </p:cNvCxnSpPr>
          <p:nvPr/>
        </p:nvCxnSpPr>
        <p:spPr>
          <a:xfrm>
            <a:off x="6480632" y="578595"/>
            <a:ext cx="1369150" cy="0"/>
          </a:xfrm>
          <a:prstGeom prst="line">
            <a:avLst/>
          </a:prstGeom>
          <a:ln w="101600">
            <a:headEnd type="triangl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270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F03A-576C-1681-3F58-04E447200EAA}"/>
              </a:ext>
            </a:extLst>
          </p:cNvPr>
          <p:cNvSpPr>
            <a:spLocks noGrp="1"/>
          </p:cNvSpPr>
          <p:nvPr>
            <p:ph type="title"/>
          </p:nvPr>
        </p:nvSpPr>
        <p:spPr/>
        <p:txBody>
          <a:bodyPr/>
          <a:lstStyle/>
          <a:p>
            <a:r>
              <a:rPr lang="en-US" dirty="0"/>
              <a:t>Next Generation of RNR To Address Research &amp; Practical Realities</a:t>
            </a:r>
          </a:p>
        </p:txBody>
      </p:sp>
      <p:graphicFrame>
        <p:nvGraphicFramePr>
          <p:cNvPr id="4" name="Content Placeholder 3">
            <a:extLst>
              <a:ext uri="{FF2B5EF4-FFF2-40B4-BE49-F238E27FC236}">
                <a16:creationId xmlns:a16="http://schemas.microsoft.com/office/drawing/2014/main" id="{DB17110E-B79E-BDCF-52EB-DE79A25C71E0}"/>
              </a:ext>
            </a:extLst>
          </p:cNvPr>
          <p:cNvGraphicFramePr>
            <a:graphicFrameLocks noGrp="1"/>
          </p:cNvGraphicFramePr>
          <p:nvPr>
            <p:ph idx="1"/>
            <p:extLst>
              <p:ext uri="{D42A27DB-BD31-4B8C-83A1-F6EECF244321}">
                <p14:modId xmlns:p14="http://schemas.microsoft.com/office/powerpoint/2010/main" val="3140401429"/>
              </p:ext>
            </p:extLst>
          </p:nvPr>
        </p:nvGraphicFramePr>
        <p:xfrm>
          <a:off x="612775" y="1716088"/>
          <a:ext cx="10653713" cy="4592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953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CF85-8D30-51E0-5C8B-B35C8AA58245}"/>
              </a:ext>
            </a:extLst>
          </p:cNvPr>
          <p:cNvSpPr>
            <a:spLocks noGrp="1"/>
          </p:cNvSpPr>
          <p:nvPr>
            <p:ph type="title"/>
          </p:nvPr>
        </p:nvSpPr>
        <p:spPr/>
        <p:txBody>
          <a:bodyPr/>
          <a:lstStyle/>
          <a:p>
            <a:r>
              <a:rPr lang="en-US" dirty="0"/>
              <a:t>Revised RNR Framework</a:t>
            </a:r>
          </a:p>
        </p:txBody>
      </p:sp>
      <p:graphicFrame>
        <p:nvGraphicFramePr>
          <p:cNvPr id="4" name="Content Placeholder 3">
            <a:extLst>
              <a:ext uri="{FF2B5EF4-FFF2-40B4-BE49-F238E27FC236}">
                <a16:creationId xmlns:a16="http://schemas.microsoft.com/office/drawing/2014/main" id="{1AB19964-7A03-B4F6-971E-206E17C883D2}"/>
              </a:ext>
            </a:extLst>
          </p:cNvPr>
          <p:cNvGraphicFramePr>
            <a:graphicFrameLocks noGrp="1"/>
          </p:cNvGraphicFramePr>
          <p:nvPr>
            <p:ph idx="1"/>
            <p:extLst>
              <p:ext uri="{D42A27DB-BD31-4B8C-83A1-F6EECF244321}">
                <p14:modId xmlns:p14="http://schemas.microsoft.com/office/powerpoint/2010/main" val="3036424784"/>
              </p:ext>
            </p:extLst>
          </p:nvPr>
        </p:nvGraphicFramePr>
        <p:xfrm>
          <a:off x="-324278" y="973009"/>
          <a:ext cx="6267878" cy="5303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54D8C3D-2BEF-0A90-D370-E7B8F50E55E6}"/>
              </a:ext>
            </a:extLst>
          </p:cNvPr>
          <p:cNvSpPr txBox="1"/>
          <p:nvPr/>
        </p:nvSpPr>
        <p:spPr>
          <a:xfrm>
            <a:off x="5943600" y="0"/>
            <a:ext cx="6153665" cy="6278642"/>
          </a:xfrm>
          <a:prstGeom prst="rect">
            <a:avLst/>
          </a:prstGeom>
          <a:noFill/>
        </p:spPr>
        <p:txBody>
          <a:bodyPr wrap="square" rtlCol="0">
            <a:spAutoFit/>
          </a:bodyPr>
          <a:lstStyle/>
          <a:p>
            <a:r>
              <a:rPr lang="en-US" sz="2400" b="1" dirty="0">
                <a:latin typeface="Tw Cen MT" panose="020B0602020104020603" pitchFamily="34" charset="77"/>
              </a:rPr>
              <a:t>New Principles of RNR</a:t>
            </a:r>
          </a:p>
          <a:p>
            <a:endParaRPr lang="en-US" b="1" dirty="0">
              <a:latin typeface="Tw Cen MT" panose="020B0602020104020603" pitchFamily="34" charset="77"/>
            </a:endParaRPr>
          </a:p>
          <a:p>
            <a:r>
              <a:rPr lang="en-US" dirty="0"/>
              <a:t>Community capacity should be considered in quest for appropriate services</a:t>
            </a:r>
          </a:p>
          <a:p>
            <a:endParaRPr lang="en-US" dirty="0"/>
          </a:p>
          <a:p>
            <a:r>
              <a:rPr lang="en-US" dirty="0"/>
              <a:t>Risk should focus on public safety/violence, not number of involvement</a:t>
            </a:r>
          </a:p>
          <a:p>
            <a:endParaRPr lang="en-US" dirty="0"/>
          </a:p>
          <a:p>
            <a:r>
              <a:rPr lang="en-US" dirty="0"/>
              <a:t>Needs should focus on strengthening protective factors; addressing MH, SUD, violence-prone issues</a:t>
            </a:r>
          </a:p>
          <a:p>
            <a:endParaRPr lang="en-US" dirty="0"/>
          </a:p>
          <a:p>
            <a:r>
              <a:rPr lang="en-US" dirty="0"/>
              <a:t>Needs should recognize that stability must be attained before risk reduction occurs</a:t>
            </a:r>
          </a:p>
          <a:p>
            <a:endParaRPr lang="en-US" dirty="0"/>
          </a:p>
          <a:p>
            <a:r>
              <a:rPr lang="en-US" dirty="0"/>
              <a:t>Responses—programs, services, controls—should be tailored to the individual</a:t>
            </a:r>
          </a:p>
          <a:p>
            <a:endParaRPr lang="en-US" dirty="0"/>
          </a:p>
          <a:p>
            <a:r>
              <a:rPr lang="en-US" dirty="0"/>
              <a:t>Organizations should promote social learning strategies for staff and clients</a:t>
            </a:r>
          </a:p>
          <a:p>
            <a:endParaRPr lang="en-US" dirty="0"/>
          </a:p>
          <a:p>
            <a:r>
              <a:rPr lang="en-US" dirty="0"/>
              <a:t>Organizations should be research-friendly with routine updates on “what we know”</a:t>
            </a:r>
          </a:p>
        </p:txBody>
      </p:sp>
    </p:spTree>
    <p:extLst>
      <p:ext uri="{BB962C8B-B14F-4D97-AF65-F5344CB8AC3E}">
        <p14:creationId xmlns:p14="http://schemas.microsoft.com/office/powerpoint/2010/main" val="1260943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DD1B-D4A3-1A90-737F-23C45D74E9BB}"/>
              </a:ext>
            </a:extLst>
          </p:cNvPr>
          <p:cNvSpPr>
            <a:spLocks noGrp="1"/>
          </p:cNvSpPr>
          <p:nvPr>
            <p:ph type="title"/>
          </p:nvPr>
        </p:nvSpPr>
        <p:spPr/>
        <p:txBody>
          <a:bodyPr/>
          <a:lstStyle/>
          <a:p>
            <a:pPr algn="ctr"/>
            <a:r>
              <a:rPr lang="en-US" dirty="0"/>
              <a:t>Check Out Some Tools of the Trade!</a:t>
            </a:r>
          </a:p>
        </p:txBody>
      </p:sp>
      <p:sp>
        <p:nvSpPr>
          <p:cNvPr id="3" name="Content Placeholder 2">
            <a:extLst>
              <a:ext uri="{FF2B5EF4-FFF2-40B4-BE49-F238E27FC236}">
                <a16:creationId xmlns:a16="http://schemas.microsoft.com/office/drawing/2014/main" id="{B371FD7D-DA5C-E45E-E267-CAB22E87BF6A}"/>
              </a:ext>
            </a:extLst>
          </p:cNvPr>
          <p:cNvSpPr>
            <a:spLocks noGrp="1"/>
          </p:cNvSpPr>
          <p:nvPr>
            <p:ph idx="1"/>
          </p:nvPr>
        </p:nvSpPr>
        <p:spPr/>
        <p:txBody>
          <a:bodyPr>
            <a:normAutofit/>
          </a:bodyPr>
          <a:lstStyle/>
          <a:p>
            <a:pPr marL="0" indent="0">
              <a:buNone/>
            </a:pPr>
            <a:r>
              <a:rPr lang="en-US" sz="2400" u="sng" dirty="0">
                <a:latin typeface="Tw Cen MT" panose="020B0602020104020603" pitchFamily="34" charset="77"/>
              </a:rPr>
              <a:t>https://</a:t>
            </a:r>
            <a:r>
              <a:rPr lang="en-US" sz="2400" u="sng" dirty="0" err="1">
                <a:latin typeface="Tw Cen MT" panose="020B0602020104020603" pitchFamily="34" charset="77"/>
              </a:rPr>
              <a:t>www.gmuace.org</a:t>
            </a:r>
            <a:r>
              <a:rPr lang="en-US" sz="2400" u="sng" dirty="0">
                <a:latin typeface="Tw Cen MT" panose="020B0602020104020603" pitchFamily="34" charset="77"/>
              </a:rPr>
              <a:t>/major-projects/</a:t>
            </a:r>
            <a:r>
              <a:rPr lang="en-US" sz="2400" u="sng" dirty="0" err="1">
                <a:latin typeface="Tw Cen MT" panose="020B0602020104020603" pitchFamily="34" charset="77"/>
              </a:rPr>
              <a:t>rnr</a:t>
            </a:r>
            <a:r>
              <a:rPr lang="en-US" sz="2400" u="sng" dirty="0">
                <a:latin typeface="Tw Cen MT" panose="020B0602020104020603" pitchFamily="34" charset="77"/>
              </a:rPr>
              <a:t>-simulation-tool/</a:t>
            </a:r>
          </a:p>
        </p:txBody>
      </p:sp>
      <p:pic>
        <p:nvPicPr>
          <p:cNvPr id="5" name="Picture 4" descr="A screenshot of a video game&#10;&#10;AI-generated content may be incorrect.">
            <a:extLst>
              <a:ext uri="{FF2B5EF4-FFF2-40B4-BE49-F238E27FC236}">
                <a16:creationId xmlns:a16="http://schemas.microsoft.com/office/drawing/2014/main" id="{740EE734-932E-FBDA-4F56-52F984574A00}"/>
              </a:ext>
            </a:extLst>
          </p:cNvPr>
          <p:cNvPicPr>
            <a:picLocks noChangeAspect="1"/>
          </p:cNvPicPr>
          <p:nvPr/>
        </p:nvPicPr>
        <p:blipFill>
          <a:blip r:embed="rId2"/>
          <a:stretch>
            <a:fillRect/>
          </a:stretch>
        </p:blipFill>
        <p:spPr>
          <a:xfrm>
            <a:off x="259832" y="1847336"/>
            <a:ext cx="6819900" cy="2502242"/>
          </a:xfrm>
          <a:prstGeom prst="rect">
            <a:avLst/>
          </a:prstGeom>
        </p:spPr>
      </p:pic>
      <p:sp>
        <p:nvSpPr>
          <p:cNvPr id="7" name="TextBox 6">
            <a:extLst>
              <a:ext uri="{FF2B5EF4-FFF2-40B4-BE49-F238E27FC236}">
                <a16:creationId xmlns:a16="http://schemas.microsoft.com/office/drawing/2014/main" id="{BCB69D29-D8ED-048B-664A-61AC9B0D420E}"/>
              </a:ext>
            </a:extLst>
          </p:cNvPr>
          <p:cNvSpPr txBox="1"/>
          <p:nvPr/>
        </p:nvSpPr>
        <p:spPr>
          <a:xfrm>
            <a:off x="-115175" y="4349578"/>
            <a:ext cx="7194907" cy="914546"/>
          </a:xfrm>
          <a:prstGeom prst="rect">
            <a:avLst/>
          </a:prstGeom>
          <a:noFill/>
        </p:spPr>
        <p:txBody>
          <a:bodyPr wrap="square">
            <a:spAutoFit/>
          </a:bodyPr>
          <a:lstStyle/>
          <a:p>
            <a:pPr marL="152396" algn="ctr" defTabSz="1219170">
              <a:lnSpc>
                <a:spcPct val="115000"/>
              </a:lnSpc>
              <a:buClr>
                <a:srgbClr val="FFFFFF"/>
              </a:buClr>
              <a:buSzPts val="1800"/>
              <a:defRPr/>
            </a:pPr>
            <a:r>
              <a:rPr lang="en-US" sz="2400" u="sng" kern="0" dirty="0">
                <a:solidFill>
                  <a:schemeClr val="accent6">
                    <a:lumMod val="75000"/>
                  </a:schemeClr>
                </a:solidFill>
                <a:latin typeface="Tw Cen MT" panose="020B0602020104020603" pitchFamily="34" charset="77"/>
                <a:ea typeface="Roboto"/>
                <a:cs typeface="Roboto"/>
                <a:sym typeface="Roboto"/>
              </a:rPr>
              <a:t>https://</a:t>
            </a:r>
            <a:r>
              <a:rPr lang="en-US" sz="2400" u="sng" kern="0" dirty="0" err="1">
                <a:solidFill>
                  <a:schemeClr val="accent6">
                    <a:lumMod val="75000"/>
                  </a:schemeClr>
                </a:solidFill>
                <a:latin typeface="Tw Cen MT" panose="020B0602020104020603" pitchFamily="34" charset="77"/>
                <a:ea typeface="Roboto"/>
                <a:cs typeface="Roboto"/>
                <a:sym typeface="Roboto"/>
              </a:rPr>
              <a:t>www.gmuace.org</a:t>
            </a:r>
            <a:r>
              <a:rPr lang="en-US" sz="2400" u="sng" kern="0" dirty="0">
                <a:solidFill>
                  <a:schemeClr val="accent6">
                    <a:lumMod val="75000"/>
                  </a:schemeClr>
                </a:solidFill>
                <a:latin typeface="Tw Cen MT" panose="020B0602020104020603" pitchFamily="34" charset="77"/>
                <a:ea typeface="Roboto"/>
                <a:cs typeface="Roboto"/>
                <a:sym typeface="Roboto"/>
              </a:rPr>
              <a:t>/appropriateness-statement-package</a:t>
            </a:r>
          </a:p>
        </p:txBody>
      </p:sp>
      <p:pic>
        <p:nvPicPr>
          <p:cNvPr id="9" name="Picture 8" descr="A person sitting in a chair&#10;&#10;AI-generated content may be incorrect.">
            <a:extLst>
              <a:ext uri="{FF2B5EF4-FFF2-40B4-BE49-F238E27FC236}">
                <a16:creationId xmlns:a16="http://schemas.microsoft.com/office/drawing/2014/main" id="{94D37B9B-6644-CC80-7F56-105A8298C31B}"/>
              </a:ext>
            </a:extLst>
          </p:cNvPr>
          <p:cNvPicPr>
            <a:picLocks noChangeAspect="1"/>
          </p:cNvPicPr>
          <p:nvPr/>
        </p:nvPicPr>
        <p:blipFill>
          <a:blip r:embed="rId3"/>
          <a:stretch>
            <a:fillRect/>
          </a:stretch>
        </p:blipFill>
        <p:spPr>
          <a:xfrm>
            <a:off x="367782" y="4954184"/>
            <a:ext cx="6604000" cy="1717510"/>
          </a:xfrm>
          <a:prstGeom prst="rect">
            <a:avLst/>
          </a:prstGeom>
        </p:spPr>
      </p:pic>
      <p:sp>
        <p:nvSpPr>
          <p:cNvPr id="4" name="TextBox 3">
            <a:extLst>
              <a:ext uri="{FF2B5EF4-FFF2-40B4-BE49-F238E27FC236}">
                <a16:creationId xmlns:a16="http://schemas.microsoft.com/office/drawing/2014/main" id="{C20E1C3A-3DDD-28A4-F1C2-29567BF5D6AC}"/>
              </a:ext>
            </a:extLst>
          </p:cNvPr>
          <p:cNvSpPr txBox="1"/>
          <p:nvPr/>
        </p:nvSpPr>
        <p:spPr>
          <a:xfrm>
            <a:off x="7896616" y="2127272"/>
            <a:ext cx="4035552" cy="646331"/>
          </a:xfrm>
          <a:prstGeom prst="rect">
            <a:avLst/>
          </a:prstGeom>
          <a:noFill/>
        </p:spPr>
        <p:txBody>
          <a:bodyPr wrap="square" rtlCol="0">
            <a:spAutoFit/>
          </a:bodyPr>
          <a:lstStyle/>
          <a:p>
            <a:r>
              <a:rPr lang="en-US" dirty="0"/>
              <a:t>https://</a:t>
            </a:r>
            <a:r>
              <a:rPr lang="en-US" dirty="0" err="1"/>
              <a:t>www.jcoinctc.org</a:t>
            </a:r>
            <a:r>
              <a:rPr lang="en-US" dirty="0"/>
              <a:t>/courses/leap-learner-implementation-science/</a:t>
            </a:r>
          </a:p>
        </p:txBody>
      </p:sp>
      <p:pic>
        <p:nvPicPr>
          <p:cNvPr id="8" name="Picture 7" descr="A screenshot of a computer&#10;&#10;AI-generated content may be incorrect.">
            <a:extLst>
              <a:ext uri="{FF2B5EF4-FFF2-40B4-BE49-F238E27FC236}">
                <a16:creationId xmlns:a16="http://schemas.microsoft.com/office/drawing/2014/main" id="{FCAB22AD-ECE2-7C1D-C7A0-69F3D98DE2AD}"/>
              </a:ext>
            </a:extLst>
          </p:cNvPr>
          <p:cNvPicPr>
            <a:picLocks noChangeAspect="1"/>
          </p:cNvPicPr>
          <p:nvPr/>
        </p:nvPicPr>
        <p:blipFill>
          <a:blip r:embed="rId4"/>
          <a:stretch>
            <a:fillRect/>
          </a:stretch>
        </p:blipFill>
        <p:spPr>
          <a:xfrm>
            <a:off x="7954411" y="2944519"/>
            <a:ext cx="4305300" cy="3340100"/>
          </a:xfrm>
          <a:prstGeom prst="rect">
            <a:avLst/>
          </a:prstGeom>
        </p:spPr>
      </p:pic>
    </p:spTree>
    <p:extLst>
      <p:ext uri="{BB962C8B-B14F-4D97-AF65-F5344CB8AC3E}">
        <p14:creationId xmlns:p14="http://schemas.microsoft.com/office/powerpoint/2010/main" val="1273964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8C4E-A561-F8B5-8808-F9B74EAF9FD2}"/>
              </a:ext>
            </a:extLst>
          </p:cNvPr>
          <p:cNvSpPr>
            <a:spLocks noGrp="1"/>
          </p:cNvSpPr>
          <p:nvPr>
            <p:ph type="title"/>
          </p:nvPr>
        </p:nvSpPr>
        <p:spPr/>
        <p:txBody>
          <a:bodyPr/>
          <a:lstStyle/>
          <a:p>
            <a:endParaRPr lang="en-US"/>
          </a:p>
        </p:txBody>
      </p:sp>
      <p:pic>
        <p:nvPicPr>
          <p:cNvPr id="5" name="Content Placeholder 4" descr="A hand holding a globe&#10;&#10;AI-generated content may be incorrect.">
            <a:extLst>
              <a:ext uri="{FF2B5EF4-FFF2-40B4-BE49-F238E27FC236}">
                <a16:creationId xmlns:a16="http://schemas.microsoft.com/office/drawing/2014/main" id="{490AD5FE-C9BD-7596-9FD3-8CDFDCDEF81A}"/>
              </a:ext>
            </a:extLst>
          </p:cNvPr>
          <p:cNvPicPr>
            <a:picLocks noGrp="1" noChangeAspect="1"/>
          </p:cNvPicPr>
          <p:nvPr>
            <p:ph idx="1"/>
          </p:nvPr>
        </p:nvPicPr>
        <p:blipFill>
          <a:blip r:embed="rId2"/>
          <a:stretch>
            <a:fillRect/>
          </a:stretch>
        </p:blipFill>
        <p:spPr>
          <a:xfrm>
            <a:off x="0" y="20359"/>
            <a:ext cx="12192000" cy="6858000"/>
          </a:xfrm>
        </p:spPr>
      </p:pic>
      <p:sp>
        <p:nvSpPr>
          <p:cNvPr id="7" name="TextBox 6">
            <a:extLst>
              <a:ext uri="{FF2B5EF4-FFF2-40B4-BE49-F238E27FC236}">
                <a16:creationId xmlns:a16="http://schemas.microsoft.com/office/drawing/2014/main" id="{C84370A8-D8EC-9551-4A84-39AD8A8C508A}"/>
              </a:ext>
            </a:extLst>
          </p:cNvPr>
          <p:cNvSpPr txBox="1"/>
          <p:nvPr/>
        </p:nvSpPr>
        <p:spPr>
          <a:xfrm>
            <a:off x="1221820" y="3668904"/>
            <a:ext cx="6207918" cy="646331"/>
          </a:xfrm>
          <a:prstGeom prst="rect">
            <a:avLst/>
          </a:prstGeom>
          <a:noFill/>
        </p:spPr>
        <p:txBody>
          <a:bodyPr wrap="square">
            <a:spAutoFit/>
          </a:bodyPr>
          <a:lstStyle/>
          <a:p>
            <a:r>
              <a:rPr lang="en-US" sz="3600" b="1" dirty="0">
                <a:solidFill>
                  <a:schemeClr val="bg1"/>
                </a:solidFill>
              </a:rPr>
              <a:t>https://</a:t>
            </a:r>
            <a:r>
              <a:rPr lang="en-US" sz="3600" b="1" dirty="0" err="1">
                <a:solidFill>
                  <a:schemeClr val="bg1"/>
                </a:solidFill>
              </a:rPr>
              <a:t>globcci.org</a:t>
            </a:r>
            <a:r>
              <a:rPr lang="en-US" sz="3600" b="1" dirty="0">
                <a:solidFill>
                  <a:schemeClr val="bg1"/>
                </a:solidFill>
              </a:rPr>
              <a:t>/</a:t>
            </a:r>
          </a:p>
        </p:txBody>
      </p:sp>
    </p:spTree>
    <p:extLst>
      <p:ext uri="{BB962C8B-B14F-4D97-AF65-F5344CB8AC3E}">
        <p14:creationId xmlns:p14="http://schemas.microsoft.com/office/powerpoint/2010/main" val="2067503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3547F63-F826-F8D8-0DC5-2815F951F09E}"/>
              </a:ext>
            </a:extLst>
          </p:cNvPr>
          <p:cNvSpPr>
            <a:spLocks noGrp="1"/>
          </p:cNvSpPr>
          <p:nvPr>
            <p:ph type="title"/>
          </p:nvPr>
        </p:nvSpPr>
        <p:spPr>
          <a:xfrm>
            <a:off x="5041557" y="87958"/>
            <a:ext cx="6734432" cy="1197145"/>
          </a:xfrm>
        </p:spPr>
        <p:txBody>
          <a:bodyPr anchor="b">
            <a:normAutofit/>
          </a:bodyPr>
          <a:lstStyle/>
          <a:p>
            <a:r>
              <a:rPr lang="en-US" sz="3300" dirty="0"/>
              <a:t>Risk-Need Assessment Tool: (some) State of the Art</a:t>
            </a:r>
          </a:p>
        </p:txBody>
      </p:sp>
      <p:pic>
        <p:nvPicPr>
          <p:cNvPr id="8" name="Picture 7" descr="School supplies in a box">
            <a:extLst>
              <a:ext uri="{FF2B5EF4-FFF2-40B4-BE49-F238E27FC236}">
                <a16:creationId xmlns:a16="http://schemas.microsoft.com/office/drawing/2014/main" id="{BCACFAE9-3BB6-4961-C53F-37B55002A1A2}"/>
              </a:ext>
            </a:extLst>
          </p:cNvPr>
          <p:cNvPicPr>
            <a:picLocks noChangeAspect="1"/>
          </p:cNvPicPr>
          <p:nvPr/>
        </p:nvPicPr>
        <p:blipFill>
          <a:blip r:embed="rId2"/>
          <a:srcRect l="23387" r="29000"/>
          <a:stretch/>
        </p:blipFill>
        <p:spPr>
          <a:xfrm>
            <a:off x="20" y="0"/>
            <a:ext cx="4910308" cy="6857990"/>
          </a:xfrm>
          <a:prstGeom prst="rect">
            <a:avLst/>
          </a:prstGeom>
        </p:spPr>
      </p:pic>
      <p:sp>
        <p:nvSpPr>
          <p:cNvPr id="6" name="Content Placeholder 5">
            <a:extLst>
              <a:ext uri="{FF2B5EF4-FFF2-40B4-BE49-F238E27FC236}">
                <a16:creationId xmlns:a16="http://schemas.microsoft.com/office/drawing/2014/main" id="{4BFC5920-4114-28F4-0A93-828CCFA99071}"/>
              </a:ext>
            </a:extLst>
          </p:cNvPr>
          <p:cNvSpPr>
            <a:spLocks noGrp="1"/>
          </p:cNvSpPr>
          <p:nvPr>
            <p:ph idx="1"/>
          </p:nvPr>
        </p:nvSpPr>
        <p:spPr>
          <a:xfrm>
            <a:off x="5041557" y="1532238"/>
            <a:ext cx="7150423" cy="4856370"/>
          </a:xfrm>
        </p:spPr>
        <p:txBody>
          <a:bodyPr>
            <a:noAutofit/>
          </a:bodyPr>
          <a:lstStyle/>
          <a:p>
            <a:pPr>
              <a:lnSpc>
                <a:spcPct val="100000"/>
              </a:lnSpc>
              <a:spcBef>
                <a:spcPts val="0"/>
              </a:spcBef>
            </a:pPr>
            <a:r>
              <a:rPr lang="en-US" dirty="0">
                <a:latin typeface="Tw Cen MT" panose="020B0602020104020603" pitchFamily="34" charset="77"/>
              </a:rPr>
              <a:t>Major push involving PCC/RNR with emphasis on using a tool to screen and assign appropriate treatment programs. </a:t>
            </a:r>
          </a:p>
          <a:p>
            <a:pPr>
              <a:lnSpc>
                <a:spcPct val="100000"/>
              </a:lnSpc>
              <a:spcBef>
                <a:spcPts val="0"/>
              </a:spcBef>
            </a:pPr>
            <a:r>
              <a:rPr lang="en-US" dirty="0">
                <a:latin typeface="Tw Cen MT" panose="020B0602020104020603" pitchFamily="34" charset="77"/>
              </a:rPr>
              <a:t>Little attention to the intensity of supervision (to ameliorate risk)</a:t>
            </a:r>
          </a:p>
          <a:p>
            <a:pPr>
              <a:lnSpc>
                <a:spcPct val="110000"/>
              </a:lnSpc>
              <a:spcBef>
                <a:spcPts val="0"/>
              </a:spcBef>
              <a:spcAft>
                <a:spcPts val="600"/>
              </a:spcAft>
            </a:pPr>
            <a:r>
              <a:rPr lang="en-US" dirty="0">
                <a:latin typeface="Tw Cen MT" panose="020B0602020104020603" pitchFamily="34" charset="77"/>
              </a:rPr>
              <a:t>Tool designs vary but generally…</a:t>
            </a:r>
          </a:p>
          <a:p>
            <a:pPr lvl="1">
              <a:lnSpc>
                <a:spcPct val="100000"/>
              </a:lnSpc>
              <a:spcBef>
                <a:spcPts val="0"/>
              </a:spcBef>
            </a:pPr>
            <a:r>
              <a:rPr lang="en-US" sz="1600" dirty="0">
                <a:latin typeface="Tw Cen MT" panose="020B0602020104020603" pitchFamily="34" charset="77"/>
              </a:rPr>
              <a:t>Risk generally means the number of bits at the CJ apple, not public safety threat</a:t>
            </a:r>
          </a:p>
          <a:p>
            <a:pPr lvl="1">
              <a:lnSpc>
                <a:spcPct val="100000"/>
              </a:lnSpc>
              <a:spcBef>
                <a:spcPts val="0"/>
              </a:spcBef>
            </a:pPr>
            <a:r>
              <a:rPr lang="en-US" sz="1600" dirty="0">
                <a:latin typeface="Tw Cen MT" panose="020B0602020104020603" pitchFamily="34" charset="77"/>
              </a:rPr>
              <a:t>AUC (validation) is low</a:t>
            </a:r>
          </a:p>
          <a:p>
            <a:pPr lvl="1">
              <a:lnSpc>
                <a:spcPct val="100000"/>
              </a:lnSpc>
              <a:spcBef>
                <a:spcPts val="0"/>
              </a:spcBef>
            </a:pPr>
            <a:r>
              <a:rPr lang="en-US" sz="1600" dirty="0">
                <a:latin typeface="Tw Cen MT" panose="020B0602020104020603" pitchFamily="34" charset="77"/>
              </a:rPr>
              <a:t>Scales are not well-designed (poor Cronbach’s alpha, poorly constructed scales, meaningless definition of scales which are not tied to interventions)</a:t>
            </a:r>
          </a:p>
          <a:p>
            <a:pPr lvl="2">
              <a:lnSpc>
                <a:spcPct val="100000"/>
              </a:lnSpc>
              <a:spcBef>
                <a:spcPts val="0"/>
              </a:spcBef>
            </a:pPr>
            <a:r>
              <a:rPr lang="en-US" dirty="0">
                <a:latin typeface="Tw Cen MT" panose="020B0602020104020603" pitchFamily="34" charset="77"/>
              </a:rPr>
              <a:t>Social stability factors are not considered in the equation of dynamic risk, even though housing, transportation, food security and mental health affect functionality.  </a:t>
            </a:r>
            <a:r>
              <a:rPr lang="en-US" b="1" dirty="0">
                <a:latin typeface="Tw Cen MT" panose="020B0602020104020603" pitchFamily="34" charset="77"/>
              </a:rPr>
              <a:t>Officers must address these issues to achieve successful outcomes</a:t>
            </a:r>
            <a:r>
              <a:rPr lang="en-US" dirty="0">
                <a:latin typeface="Tw Cen MT" panose="020B0602020104020603" pitchFamily="34" charset="77"/>
              </a:rPr>
              <a:t>. </a:t>
            </a:r>
            <a:r>
              <a:rPr lang="en-US" b="1" dirty="0">
                <a:latin typeface="Tw Cen MT" panose="020B0602020104020603" pitchFamily="34" charset="77"/>
              </a:rPr>
              <a:t>Lacks emphasis on strengths/agency</a:t>
            </a:r>
            <a:r>
              <a:rPr lang="en-US" dirty="0">
                <a:latin typeface="Tw Cen MT" panose="020B0602020104020603" pitchFamily="34" charset="77"/>
              </a:rPr>
              <a:t>.</a:t>
            </a:r>
          </a:p>
          <a:p>
            <a:pPr lvl="1">
              <a:lnSpc>
                <a:spcPct val="100000"/>
              </a:lnSpc>
              <a:spcBef>
                <a:spcPts val="0"/>
              </a:spcBef>
            </a:pPr>
            <a:r>
              <a:rPr lang="en-US" sz="1600" dirty="0">
                <a:latin typeface="Tw Cen MT" panose="020B0602020104020603" pitchFamily="34" charset="77"/>
              </a:rPr>
              <a:t>Few agencies have guidelines on how to use the Risk and Need Scores</a:t>
            </a:r>
          </a:p>
          <a:p>
            <a:pPr lvl="1">
              <a:lnSpc>
                <a:spcPct val="110000"/>
              </a:lnSpc>
              <a:spcBef>
                <a:spcPts val="0"/>
              </a:spcBef>
              <a:spcAft>
                <a:spcPts val="600"/>
              </a:spcAft>
            </a:pPr>
            <a:r>
              <a:rPr lang="en-US" sz="1600" dirty="0">
                <a:latin typeface="Tw Cen MT" panose="020B0602020104020603" pitchFamily="34" charset="77"/>
              </a:rPr>
              <a:t>Few agencies link to programs/services/punishment</a:t>
            </a:r>
          </a:p>
          <a:p>
            <a:pPr>
              <a:lnSpc>
                <a:spcPct val="100000"/>
              </a:lnSpc>
              <a:spcBef>
                <a:spcPts val="0"/>
              </a:spcBef>
            </a:pPr>
            <a:r>
              <a:rPr lang="en-US" dirty="0">
                <a:latin typeface="Tw Cen MT" panose="020B0602020104020603" pitchFamily="34" charset="77"/>
              </a:rPr>
              <a:t>Officers lack confidence in the tools, as they tend to be used for cookie-cutter approaches rather than individualized ones.</a:t>
            </a:r>
          </a:p>
        </p:txBody>
      </p:sp>
    </p:spTree>
    <p:extLst>
      <p:ext uri="{BB962C8B-B14F-4D97-AF65-F5344CB8AC3E}">
        <p14:creationId xmlns:p14="http://schemas.microsoft.com/office/powerpoint/2010/main" val="1541411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217B-49CE-AD71-CC08-8EBA3332D7B0}"/>
              </a:ext>
            </a:extLst>
          </p:cNvPr>
          <p:cNvSpPr>
            <a:spLocks noGrp="1"/>
          </p:cNvSpPr>
          <p:nvPr>
            <p:ph type="title"/>
          </p:nvPr>
        </p:nvSpPr>
        <p:spPr/>
        <p:txBody>
          <a:bodyPr/>
          <a:lstStyle/>
          <a:p>
            <a:r>
              <a:rPr lang="en-US" dirty="0"/>
              <a:t>References (some favored ones)</a:t>
            </a:r>
          </a:p>
        </p:txBody>
      </p:sp>
      <p:sp>
        <p:nvSpPr>
          <p:cNvPr id="3" name="Content Placeholder 2">
            <a:extLst>
              <a:ext uri="{FF2B5EF4-FFF2-40B4-BE49-F238E27FC236}">
                <a16:creationId xmlns:a16="http://schemas.microsoft.com/office/drawing/2014/main" id="{44F1092C-C46E-7148-0164-5B6C77CD8FE2}"/>
              </a:ext>
            </a:extLst>
          </p:cNvPr>
          <p:cNvSpPr>
            <a:spLocks noGrp="1"/>
          </p:cNvSpPr>
          <p:nvPr>
            <p:ph idx="1"/>
          </p:nvPr>
        </p:nvSpPr>
        <p:spPr>
          <a:xfrm>
            <a:off x="354990" y="911829"/>
            <a:ext cx="11700746" cy="5302665"/>
          </a:xfrm>
        </p:spPr>
        <p:txBody>
          <a:bodyPr>
            <a:normAutofit fontScale="25000" lnSpcReduction="20000"/>
          </a:bodyPr>
          <a:lstStyle/>
          <a:p>
            <a:pPr marL="0" marR="0" indent="-182880">
              <a:spcBef>
                <a:spcPts val="0"/>
              </a:spcBef>
              <a:spcAft>
                <a:spcPts val="600"/>
              </a:spcAft>
              <a:buNone/>
            </a:pPr>
            <a:r>
              <a:rPr lang="en-US" sz="5600" dirty="0">
                <a:solidFill>
                  <a:srgbClr val="000000"/>
                </a:solidFill>
                <a:effectLst/>
                <a:latin typeface="Times New Roman" panose="02020603050405020304" pitchFamily="18" charset="0"/>
                <a:ea typeface="Times New Roman" panose="02020603050405020304" pitchFamily="18" charset="0"/>
              </a:rPr>
              <a:t>Blasko, B. L., Viglione, J., Taylor, L. R., &amp; Taxman, F. S. (2022). Sorting through the evidence: A step toward prioritization of evidence-based community supervision practices. </a:t>
            </a:r>
            <a:r>
              <a:rPr lang="en-US" sz="5600" i="1" dirty="0">
                <a:solidFill>
                  <a:srgbClr val="000000"/>
                </a:solidFill>
                <a:effectLst/>
                <a:latin typeface="Times New Roman" panose="02020603050405020304" pitchFamily="18" charset="0"/>
                <a:ea typeface="Times New Roman" panose="02020603050405020304" pitchFamily="18" charset="0"/>
              </a:rPr>
              <a:t>Criminal Justice and Behavior</a:t>
            </a:r>
            <a:r>
              <a:rPr lang="en-US" sz="5600" dirty="0">
                <a:solidFill>
                  <a:srgbClr val="000000"/>
                </a:solidFill>
                <a:effectLst/>
                <a:latin typeface="Times New Roman" panose="02020603050405020304" pitchFamily="18" charset="0"/>
                <a:ea typeface="Times New Roman" panose="02020603050405020304" pitchFamily="18" charset="0"/>
              </a:rPr>
              <a:t>, </a:t>
            </a:r>
            <a:r>
              <a:rPr lang="en-US" sz="5600" i="1" dirty="0">
                <a:solidFill>
                  <a:srgbClr val="000000"/>
                </a:solidFill>
                <a:effectLst/>
                <a:latin typeface="Times New Roman" panose="02020603050405020304" pitchFamily="18" charset="0"/>
                <a:ea typeface="Times New Roman" panose="02020603050405020304" pitchFamily="18" charset="0"/>
              </a:rPr>
              <a:t>49</a:t>
            </a:r>
            <a:r>
              <a:rPr lang="en-US" sz="5600" dirty="0">
                <a:solidFill>
                  <a:srgbClr val="000000"/>
                </a:solidFill>
                <a:effectLst/>
                <a:latin typeface="Times New Roman" panose="02020603050405020304" pitchFamily="18" charset="0"/>
                <a:ea typeface="Times New Roman" panose="02020603050405020304" pitchFamily="18" charset="0"/>
              </a:rPr>
              <a:t>(6), 817-837. </a:t>
            </a:r>
            <a:r>
              <a:rPr lang="en-US" sz="5600" u="sng" dirty="0">
                <a:solidFill>
                  <a:srgbClr val="0000FF"/>
                </a:solidFill>
                <a:effectLst/>
                <a:latin typeface="Times New Roman" panose="02020603050405020304" pitchFamily="18" charset="0"/>
                <a:ea typeface="Times New Roman" panose="02020603050405020304" pitchFamily="18" charset="0"/>
                <a:hlinkClick r:id="rId2"/>
              </a:rPr>
              <a:t>https://doi.org/10.1177/00938548211036474</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262626"/>
                </a:solidFill>
                <a:effectLst/>
                <a:latin typeface="Times New Roman" panose="02020603050405020304" pitchFamily="18" charset="0"/>
                <a:ea typeface="Times New Roman" panose="02020603050405020304" pitchFamily="18" charset="0"/>
              </a:rPr>
              <a:t>Blasko, B. &amp; Taxman, F. S. (2018). </a:t>
            </a:r>
            <a:r>
              <a:rPr lang="en-US" sz="5600" dirty="0">
                <a:effectLst/>
                <a:latin typeface="Times New Roman" panose="02020603050405020304" pitchFamily="18" charset="0"/>
                <a:ea typeface="Times New Roman" panose="02020603050405020304" pitchFamily="18" charset="0"/>
              </a:rPr>
              <a:t>Are supervision practices procedurally fair?: Development and predictive utility of a procedural justice measure for use in community corrections settings. </a:t>
            </a:r>
            <a:r>
              <a:rPr lang="en-US" sz="5600" i="1" dirty="0">
                <a:effectLst/>
                <a:latin typeface="Times New Roman" panose="02020603050405020304" pitchFamily="18" charset="0"/>
                <a:ea typeface="Times New Roman" panose="02020603050405020304" pitchFamily="18" charset="0"/>
              </a:rPr>
              <a:t>Criminal Justice and Behavior, 45</a:t>
            </a:r>
            <a:r>
              <a:rPr lang="en-US" sz="5600" dirty="0">
                <a:effectLst/>
                <a:latin typeface="Times New Roman" panose="02020603050405020304" pitchFamily="18" charset="0"/>
                <a:ea typeface="Times New Roman" panose="02020603050405020304" pitchFamily="18" charset="0"/>
              </a:rPr>
              <a:t>(3), 402-420. </a:t>
            </a:r>
            <a:r>
              <a:rPr lang="en-US" sz="5600" u="sng" dirty="0">
                <a:solidFill>
                  <a:srgbClr val="0000FF"/>
                </a:solidFill>
                <a:effectLst/>
                <a:latin typeface="Times New Roman" panose="02020603050405020304" pitchFamily="18" charset="0"/>
                <a:ea typeface="Times New Roman" panose="02020603050405020304" pitchFamily="18" charset="0"/>
                <a:hlinkClick r:id="rId3"/>
              </a:rPr>
              <a:t>https://doi.org/10.1177/0093854817749255</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effectLst/>
                <a:latin typeface="Times New Roman" panose="02020603050405020304" pitchFamily="18" charset="0"/>
                <a:ea typeface="Times New Roman" panose="02020603050405020304" pitchFamily="18" charset="0"/>
              </a:rPr>
              <a:t>Blasko, B. L., Souza, K. A., Via, B., Del Principe, S., &amp; Taxman, F. S. (2017). Performance measures in community corrections: Measuring supervision practices with existing agency data. </a:t>
            </a:r>
            <a:r>
              <a:rPr lang="en-US" sz="5600" i="1" dirty="0">
                <a:effectLst/>
                <a:latin typeface="Times New Roman" panose="02020603050405020304" pitchFamily="18" charset="0"/>
                <a:ea typeface="Times New Roman" panose="02020603050405020304" pitchFamily="18" charset="0"/>
              </a:rPr>
              <a:t>Federal Probation</a:t>
            </a:r>
            <a:r>
              <a:rPr lang="en-US" sz="5600" dirty="0">
                <a:effectLst/>
                <a:latin typeface="Times New Roman" panose="02020603050405020304" pitchFamily="18" charset="0"/>
                <a:ea typeface="Times New Roman" panose="02020603050405020304" pitchFamily="18" charset="0"/>
              </a:rPr>
              <a:t>,</a:t>
            </a:r>
            <a:r>
              <a:rPr lang="en-US" sz="5600" i="1" dirty="0">
                <a:effectLst/>
                <a:latin typeface="Times New Roman" panose="02020603050405020304" pitchFamily="18" charset="0"/>
                <a:ea typeface="Times New Roman" panose="02020603050405020304" pitchFamily="18" charset="0"/>
              </a:rPr>
              <a:t> 80</a:t>
            </a:r>
            <a:r>
              <a:rPr lang="en-US" sz="5600" dirty="0">
                <a:effectLst/>
                <a:latin typeface="Times New Roman" panose="02020603050405020304" pitchFamily="18" charset="0"/>
                <a:ea typeface="Times New Roman" panose="02020603050405020304" pitchFamily="18" charset="0"/>
              </a:rPr>
              <a:t>(3), 26-32.</a:t>
            </a:r>
            <a:r>
              <a:rPr lang="en-US" sz="5600" u="sng" dirty="0">
                <a:solidFill>
                  <a:srgbClr val="0000FF"/>
                </a:solidFill>
                <a:effectLst/>
                <a:latin typeface="Times New Roman" panose="02020603050405020304" pitchFamily="18" charset="0"/>
                <a:ea typeface="Times New Roman" panose="02020603050405020304" pitchFamily="18" charset="0"/>
                <a:hlinkClick r:id="rId4"/>
              </a:rPr>
              <a:t>http://www.uscourts.gov/sites/default/files/usct10024-fedprobation-dec2016_0.pdf</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effectLst/>
                <a:latin typeface="Times New Roman" panose="02020603050405020304" pitchFamily="18" charset="0"/>
                <a:ea typeface="Times New Roman" panose="02020603050405020304" pitchFamily="18" charset="0"/>
              </a:rPr>
              <a:t>Breno, A. J., Bhati, A., VanDeinse, T., Murphy, A., Cuddeback, G. S., &amp; Taxman, F. S. (2023). Effective probation strategies to respond to signals of poor progress on community supervision. </a:t>
            </a:r>
            <a:r>
              <a:rPr lang="en-US" sz="5600" i="1" dirty="0">
                <a:effectLst/>
                <a:latin typeface="Times New Roman" panose="02020603050405020304" pitchFamily="18" charset="0"/>
                <a:ea typeface="Times New Roman" panose="02020603050405020304" pitchFamily="18" charset="0"/>
              </a:rPr>
              <a:t>Criminal Justice and Behavior, 50</a:t>
            </a:r>
            <a:r>
              <a:rPr lang="en-US" sz="5600" dirty="0">
                <a:effectLst/>
                <a:latin typeface="Times New Roman" panose="02020603050405020304" pitchFamily="18" charset="0"/>
                <a:ea typeface="Times New Roman" panose="02020603050405020304" pitchFamily="18" charset="0"/>
              </a:rPr>
              <a:t>(8), 1140-1162. </a:t>
            </a:r>
            <a:r>
              <a:rPr lang="en-US" sz="5600" u="sng" dirty="0">
                <a:solidFill>
                  <a:srgbClr val="0000FF"/>
                </a:solidFill>
                <a:effectLst/>
                <a:latin typeface="Times New Roman" panose="02020603050405020304" pitchFamily="18" charset="0"/>
                <a:ea typeface="Times New Roman" panose="02020603050405020304" pitchFamily="18" charset="0"/>
                <a:hlinkClick r:id="rId5"/>
              </a:rPr>
              <a:t>https://doi.org/10.1177/00938548231165278</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333333"/>
                </a:solidFill>
                <a:effectLst/>
                <a:latin typeface="Times New Roman" panose="02020603050405020304" pitchFamily="18" charset="0"/>
                <a:ea typeface="Times New Roman" panose="02020603050405020304" pitchFamily="18" charset="0"/>
              </a:rPr>
              <a:t>Clark, K. J., Lerch, J., Lopez, F., &amp; Taxman, F. S. </a:t>
            </a:r>
            <a:r>
              <a:rPr lang="en-US" sz="5600" dirty="0">
                <a:solidFill>
                  <a:srgbClr val="333333"/>
                </a:solidFill>
                <a:effectLst/>
                <a:latin typeface="Times New Roman" panose="02020603050405020304" pitchFamily="18" charset="0"/>
                <a:ea typeface="Cambria" panose="02040503050406030204" pitchFamily="18" charset="0"/>
              </a:rPr>
              <a:t>(2023). </a:t>
            </a:r>
            <a:r>
              <a:rPr lang="en-US" sz="5600" dirty="0">
                <a:solidFill>
                  <a:srgbClr val="333333"/>
                </a:solidFill>
                <a:effectLst/>
                <a:latin typeface="Times New Roman" panose="02020603050405020304" pitchFamily="18" charset="0"/>
                <a:ea typeface="Times New Roman" panose="02020603050405020304" pitchFamily="18" charset="0"/>
              </a:rPr>
              <a:t>Improving Probation Outcomes for Emerging adults: An experiment evaluating a specialized caseload in Texas. </a:t>
            </a:r>
            <a:r>
              <a:rPr lang="en-US" sz="5600" i="1" dirty="0">
                <a:solidFill>
                  <a:srgbClr val="333333"/>
                </a:solidFill>
                <a:effectLst/>
                <a:latin typeface="Times New Roman" panose="02020603050405020304" pitchFamily="18" charset="0"/>
                <a:ea typeface="Times New Roman" panose="02020603050405020304" pitchFamily="18" charset="0"/>
              </a:rPr>
              <a:t>Corrections</a:t>
            </a:r>
            <a:r>
              <a:rPr lang="en-US" sz="5600" dirty="0">
                <a:solidFill>
                  <a:srgbClr val="333333"/>
                </a:solidFill>
                <a:effectLst/>
                <a:latin typeface="Times New Roman" panose="02020603050405020304" pitchFamily="18" charset="0"/>
                <a:ea typeface="Times New Roman" panose="02020603050405020304" pitchFamily="18" charset="0"/>
              </a:rPr>
              <a:t>,</a:t>
            </a:r>
            <a:r>
              <a:rPr lang="en-US" sz="5600" i="1" dirty="0">
                <a:solidFill>
                  <a:srgbClr val="333333"/>
                </a:solidFill>
                <a:effectLst/>
                <a:latin typeface="Times New Roman" panose="02020603050405020304" pitchFamily="18" charset="0"/>
                <a:ea typeface="Times New Roman" panose="02020603050405020304" pitchFamily="18" charset="0"/>
              </a:rPr>
              <a:t> 9</a:t>
            </a:r>
            <a:r>
              <a:rPr lang="en-US" sz="5600" dirty="0">
                <a:solidFill>
                  <a:srgbClr val="333333"/>
                </a:solidFill>
                <a:effectLst/>
                <a:latin typeface="Times New Roman" panose="02020603050405020304" pitchFamily="18" charset="0"/>
                <a:ea typeface="Times New Roman" panose="02020603050405020304" pitchFamily="18" charset="0"/>
              </a:rPr>
              <a:t>(5), 618-640. </a:t>
            </a:r>
            <a:r>
              <a:rPr lang="en-US" sz="5600" u="sng" dirty="0">
                <a:solidFill>
                  <a:srgbClr val="0000FF"/>
                </a:solidFill>
                <a:effectLst/>
                <a:latin typeface="Times New Roman" panose="02020603050405020304" pitchFamily="18" charset="0"/>
                <a:ea typeface="Times New Roman" panose="02020603050405020304" pitchFamily="18" charset="0"/>
                <a:hlinkClick r:id="rId6"/>
              </a:rPr>
              <a:t>https://doi.org/10.1080/23774657.2023.2228501</a:t>
            </a:r>
            <a:r>
              <a:rPr lang="en-US" sz="5600" dirty="0">
                <a:solidFill>
                  <a:srgbClr val="333333"/>
                </a:solidFill>
                <a:effectLst/>
                <a:latin typeface="Times New Roman" panose="02020603050405020304" pitchFamily="18" charset="0"/>
                <a:ea typeface="Times New Roman" panose="02020603050405020304" pitchFamily="18" charset="0"/>
              </a:rPr>
              <a:t> </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000000"/>
                </a:solidFill>
                <a:effectLst/>
                <a:latin typeface="Times New Roman" panose="02020603050405020304" pitchFamily="18" charset="0"/>
                <a:ea typeface="Times New Roman" panose="02020603050405020304" pitchFamily="18" charset="0"/>
              </a:rPr>
              <a:t>Debus-Sherrill, S., Breno, A., &amp; Taxman, F. S. (2023). What makes or breaks evidence-based supervision? Staff and organizational predictors of evidence-based practice in probation. </a:t>
            </a:r>
            <a:r>
              <a:rPr lang="en-US" sz="5600" i="1" dirty="0">
                <a:solidFill>
                  <a:srgbClr val="000000"/>
                </a:solidFill>
                <a:effectLst/>
                <a:latin typeface="Times New Roman" panose="02020603050405020304" pitchFamily="18" charset="0"/>
                <a:ea typeface="Times New Roman" panose="02020603050405020304" pitchFamily="18" charset="0"/>
              </a:rPr>
              <a:t>International Journal of Offender Therapy and Comparative Criminology</a:t>
            </a:r>
            <a:r>
              <a:rPr lang="en-US" sz="5600" dirty="0">
                <a:solidFill>
                  <a:srgbClr val="000000"/>
                </a:solidFill>
                <a:effectLst/>
                <a:latin typeface="Times New Roman" panose="02020603050405020304" pitchFamily="18" charset="0"/>
                <a:ea typeface="Times New Roman" panose="02020603050405020304" pitchFamily="18" charset="0"/>
              </a:rPr>
              <a:t>, </a:t>
            </a:r>
            <a:r>
              <a:rPr lang="en-US" sz="5600" i="1" dirty="0">
                <a:solidFill>
                  <a:srgbClr val="000000"/>
                </a:solidFill>
                <a:effectLst/>
                <a:latin typeface="Times New Roman" panose="02020603050405020304" pitchFamily="18" charset="0"/>
                <a:ea typeface="Times New Roman" panose="02020603050405020304" pitchFamily="18" charset="0"/>
              </a:rPr>
              <a:t>67</a:t>
            </a:r>
            <a:r>
              <a:rPr lang="en-US" sz="5600" dirty="0">
                <a:solidFill>
                  <a:srgbClr val="000000"/>
                </a:solidFill>
                <a:effectLst/>
                <a:latin typeface="Times New Roman" panose="02020603050405020304" pitchFamily="18" charset="0"/>
                <a:ea typeface="Times New Roman" panose="02020603050405020304" pitchFamily="18" charset="0"/>
              </a:rPr>
              <a:t>(6-7), 662–686. </a:t>
            </a:r>
            <a:r>
              <a:rPr lang="en-US" sz="5600" u="sng" dirty="0">
                <a:solidFill>
                  <a:srgbClr val="0000FF"/>
                </a:solidFill>
                <a:effectLst/>
                <a:latin typeface="Times New Roman" panose="02020603050405020304" pitchFamily="18" charset="0"/>
                <a:ea typeface="Times New Roman" panose="02020603050405020304" pitchFamily="18" charset="0"/>
                <a:hlinkClick r:id="rId7"/>
              </a:rPr>
              <a:t>https://doi.org/10.1177/0306624X211049182</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buNone/>
            </a:pPr>
            <a:r>
              <a:rPr lang="en-US" sz="5600" dirty="0">
                <a:solidFill>
                  <a:srgbClr val="333333"/>
                </a:solidFill>
                <a:effectLst/>
                <a:latin typeface="Times New Roman" panose="02020603050405020304" pitchFamily="18" charset="0"/>
                <a:ea typeface="Times New Roman" panose="02020603050405020304" pitchFamily="18" charset="0"/>
              </a:rPr>
              <a:t>del Pozo, B., Belenko, S., Pivovarova, E., Ray, B., Martins, K. F., &amp; Taxman, F. S. (2024). Using implementation science to improve evidence-based policing: An introduction for researchers and practitioners. </a:t>
            </a:r>
            <a:r>
              <a:rPr lang="en-US" sz="5600" i="1" dirty="0">
                <a:solidFill>
                  <a:srgbClr val="333333"/>
                </a:solidFill>
                <a:effectLst/>
                <a:latin typeface="Times New Roman" panose="02020603050405020304" pitchFamily="18" charset="0"/>
                <a:ea typeface="Times New Roman" panose="02020603050405020304" pitchFamily="18" charset="0"/>
              </a:rPr>
              <a:t>Police Quarterly</a:t>
            </a:r>
            <a:r>
              <a:rPr lang="en-US" sz="5600" dirty="0">
                <a:solidFill>
                  <a:srgbClr val="333333"/>
                </a:solidFill>
                <a:effectLst/>
                <a:latin typeface="Times New Roman" panose="02020603050405020304" pitchFamily="18" charset="0"/>
                <a:ea typeface="Times New Roman" panose="02020603050405020304" pitchFamily="18" charset="0"/>
              </a:rPr>
              <a:t>, </a:t>
            </a:r>
            <a:r>
              <a:rPr lang="en-US" sz="5600" i="1" dirty="0">
                <a:solidFill>
                  <a:srgbClr val="333333"/>
                </a:solidFill>
                <a:effectLst/>
                <a:latin typeface="Times New Roman" panose="02020603050405020304" pitchFamily="18" charset="0"/>
                <a:ea typeface="Times New Roman" panose="02020603050405020304" pitchFamily="18" charset="0"/>
              </a:rPr>
              <a:t>0</a:t>
            </a:r>
            <a:r>
              <a:rPr lang="en-US" sz="5600" dirty="0">
                <a:solidFill>
                  <a:srgbClr val="333333"/>
                </a:solidFill>
                <a:effectLst/>
                <a:latin typeface="Times New Roman" panose="02020603050405020304" pitchFamily="18" charset="0"/>
                <a:ea typeface="Times New Roman" panose="02020603050405020304" pitchFamily="18" charset="0"/>
              </a:rPr>
              <a:t>(0). </a:t>
            </a:r>
            <a:r>
              <a:rPr lang="en-US" sz="5600" u="sng" dirty="0">
                <a:solidFill>
                  <a:srgbClr val="0000FF"/>
                </a:solidFill>
                <a:effectLst/>
                <a:latin typeface="Times New Roman" panose="02020603050405020304" pitchFamily="18" charset="0"/>
                <a:ea typeface="Times New Roman" panose="02020603050405020304" pitchFamily="18" charset="0"/>
                <a:hlinkClick r:id="rId8"/>
              </a:rPr>
              <a:t>https://doi.org/10.1177/10986111241265290</a:t>
            </a:r>
            <a:r>
              <a:rPr lang="en-US" sz="5600" dirty="0">
                <a:solidFill>
                  <a:srgbClr val="0000FF"/>
                </a:solidFill>
                <a:effectLst/>
                <a:latin typeface="Times New Roman" panose="02020603050405020304" pitchFamily="18" charset="0"/>
                <a:ea typeface="Times New Roman" panose="02020603050405020304" pitchFamily="18" charset="0"/>
              </a:rPr>
              <a:t> </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212121"/>
                </a:solidFill>
                <a:effectLst/>
                <a:latin typeface="Times New Roman" panose="02020603050405020304" pitchFamily="18" charset="0"/>
                <a:ea typeface="Times New Roman" panose="02020603050405020304" pitchFamily="18" charset="0"/>
              </a:rPr>
              <a:t>Johnson, J. E., Ramezani, N., Viglione, J., Hailemariam, M., Taxman, F. S. (2024). Recommended mental health practices for individuals interacting with U.S. police, court, jail, probation, and parole systems. </a:t>
            </a:r>
            <a:r>
              <a:rPr lang="en-US" sz="5600" i="1" dirty="0">
                <a:solidFill>
                  <a:srgbClr val="212121"/>
                </a:solidFill>
                <a:effectLst/>
                <a:latin typeface="Times New Roman" panose="02020603050405020304" pitchFamily="18" charset="0"/>
                <a:ea typeface="Times New Roman" panose="02020603050405020304" pitchFamily="18" charset="0"/>
              </a:rPr>
              <a:t>Psychiatric Services, 75</a:t>
            </a:r>
            <a:r>
              <a:rPr lang="en-US" sz="5600" dirty="0">
                <a:solidFill>
                  <a:srgbClr val="212121"/>
                </a:solidFill>
                <a:effectLst/>
                <a:latin typeface="Times New Roman" panose="02020603050405020304" pitchFamily="18" charset="0"/>
                <a:ea typeface="Times New Roman" panose="02020603050405020304" pitchFamily="18" charset="0"/>
              </a:rPr>
              <a:t>(3), 246-257</a:t>
            </a:r>
            <a:r>
              <a:rPr lang="en-US" sz="5600" i="1" dirty="0">
                <a:solidFill>
                  <a:srgbClr val="212121"/>
                </a:solidFill>
                <a:effectLst/>
                <a:latin typeface="Times New Roman" panose="02020603050405020304" pitchFamily="18" charset="0"/>
                <a:ea typeface="Times New Roman" panose="02020603050405020304" pitchFamily="18" charset="0"/>
              </a:rPr>
              <a:t>.</a:t>
            </a:r>
            <a:r>
              <a:rPr lang="en-US" sz="5600" dirty="0">
                <a:solidFill>
                  <a:srgbClr val="212121"/>
                </a:solidFill>
                <a:effectLst/>
                <a:latin typeface="Times New Roman" panose="02020603050405020304" pitchFamily="18" charset="0"/>
                <a:ea typeface="Times New Roman" panose="02020603050405020304" pitchFamily="18" charset="0"/>
              </a:rPr>
              <a:t> </a:t>
            </a:r>
            <a:r>
              <a:rPr lang="en-US" sz="5600" u="sng" dirty="0">
                <a:solidFill>
                  <a:srgbClr val="0000FF"/>
                </a:solidFill>
                <a:effectLst/>
                <a:latin typeface="Times New Roman" panose="02020603050405020304" pitchFamily="18" charset="0"/>
                <a:ea typeface="Times New Roman" panose="02020603050405020304" pitchFamily="18" charset="0"/>
                <a:hlinkClick r:id="rId9"/>
              </a:rPr>
              <a:t>https://doi.org/10.1176/appi.ps.20230029</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000000"/>
                </a:solidFill>
                <a:effectLst/>
                <a:latin typeface="Times New Roman" panose="02020603050405020304" pitchFamily="18" charset="0"/>
                <a:ea typeface="Times New Roman" panose="02020603050405020304" pitchFamily="18" charset="0"/>
              </a:rPr>
              <a:t>Lee, J. S., Taxman, F. S., Mulvey, E. P., &amp; Schubert, C. A. (2022). Who will become productive adults? Longitudinal patterns of gainful activities among serious adolescent offenders. </a:t>
            </a:r>
            <a:r>
              <a:rPr lang="en-US" sz="5600" i="1" dirty="0">
                <a:solidFill>
                  <a:srgbClr val="000000"/>
                </a:solidFill>
                <a:effectLst/>
                <a:latin typeface="Times New Roman" panose="02020603050405020304" pitchFamily="18" charset="0"/>
                <a:ea typeface="Times New Roman" panose="02020603050405020304" pitchFamily="18" charset="0"/>
              </a:rPr>
              <a:t>Youth &amp; Society, 54</a:t>
            </a:r>
            <a:r>
              <a:rPr lang="en-US" sz="5600" dirty="0">
                <a:solidFill>
                  <a:srgbClr val="000000"/>
                </a:solidFill>
                <a:effectLst/>
                <a:latin typeface="Times New Roman" panose="02020603050405020304" pitchFamily="18" charset="0"/>
                <a:ea typeface="Times New Roman" panose="02020603050405020304" pitchFamily="18" charset="0"/>
              </a:rPr>
              <a:t>(7), 1150-1177. </a:t>
            </a:r>
            <a:r>
              <a:rPr lang="en-US" sz="5600" u="sng" dirty="0">
                <a:solidFill>
                  <a:srgbClr val="0000FF"/>
                </a:solidFill>
                <a:effectLst/>
                <a:latin typeface="Times New Roman" panose="02020603050405020304" pitchFamily="18" charset="0"/>
                <a:ea typeface="Times New Roman" panose="02020603050405020304" pitchFamily="18" charset="0"/>
                <a:hlinkClick r:id="rId10"/>
              </a:rPr>
              <a:t>https://doi.org/10.1177/0044118X21996386</a:t>
            </a:r>
            <a:endParaRPr lang="en-US" sz="5600" dirty="0">
              <a:effectLst/>
              <a:latin typeface="Times New Roman" panose="02020603050405020304" pitchFamily="18" charset="0"/>
              <a:ea typeface="Times New Roman" panose="02020603050405020304" pitchFamily="18" charset="0"/>
            </a:endParaRPr>
          </a:p>
          <a:p>
            <a:pPr marL="0" marR="0" indent="-182880">
              <a:spcBef>
                <a:spcPts val="0"/>
              </a:spcBef>
              <a:spcAft>
                <a:spcPts val="600"/>
              </a:spcAft>
              <a:buNone/>
            </a:pPr>
            <a:r>
              <a:rPr lang="en-US" sz="5600" dirty="0">
                <a:solidFill>
                  <a:srgbClr val="000000"/>
                </a:solidFill>
                <a:effectLst/>
                <a:latin typeface="Times New Roman" panose="02020603050405020304" pitchFamily="18" charset="0"/>
                <a:ea typeface="MS Mincho" panose="02020609040205080304" pitchFamily="49" charset="-128"/>
              </a:rPr>
              <a:t>Mackey, B., Appleton, C.J., Skidmore, S., Lee, J., &amp; Taxman, F. S. (2022). </a:t>
            </a:r>
            <a:r>
              <a:rPr lang="en-US" sz="5600" dirty="0">
                <a:solidFill>
                  <a:srgbClr val="000000"/>
                </a:solidFill>
                <a:effectLst/>
                <a:latin typeface="Times New Roman" panose="02020603050405020304" pitchFamily="18" charset="0"/>
                <a:ea typeface="Times New Roman" panose="02020603050405020304" pitchFamily="18" charset="0"/>
              </a:rPr>
              <a:t>At the intersection of research and practice: Constructing guidelines for a hybrid model of community supervision. </a:t>
            </a:r>
            <a:r>
              <a:rPr lang="en-US" sz="5600" i="1" dirty="0">
                <a:solidFill>
                  <a:srgbClr val="000000"/>
                </a:solidFill>
                <a:effectLst/>
                <a:latin typeface="Times New Roman" panose="02020603050405020304" pitchFamily="18" charset="0"/>
                <a:ea typeface="Times New Roman" panose="02020603050405020304" pitchFamily="18" charset="0"/>
              </a:rPr>
              <a:t>Aggression and Violent</a:t>
            </a:r>
            <a:endParaRPr lang="en-US" sz="5600" dirty="0">
              <a:effectLst/>
              <a:latin typeface="Times New Roman" panose="02020603050405020304" pitchFamily="18" charset="0"/>
              <a:ea typeface="Times New Roman" panose="02020603050405020304" pitchFamily="18" charset="0"/>
            </a:endParaRPr>
          </a:p>
          <a:p>
            <a:pPr marL="0" marR="0" indent="0">
              <a:spcBef>
                <a:spcPts val="0"/>
              </a:spcBef>
              <a:spcAft>
                <a:spcPts val="600"/>
              </a:spcAft>
              <a:buNone/>
            </a:pPr>
            <a:r>
              <a:rPr lang="en-US" sz="5600" dirty="0">
                <a:solidFill>
                  <a:srgbClr val="000000"/>
                </a:solidFill>
                <a:effectLst/>
                <a:latin typeface="Times New Roman" panose="02020603050405020304" pitchFamily="18" charset="0"/>
                <a:ea typeface="Times New Roman" panose="02020603050405020304" pitchFamily="18" charset="0"/>
              </a:rPr>
              <a:t>Magnuson, S., Kras, K. R., Aleandro, H., Rudes, D. S., &amp; Taxman, F. S. (2019). Using Plan-Do-Study-Act and participatory action research to improve use of risk needs assessments.</a:t>
            </a:r>
            <a:r>
              <a:rPr lang="en-US" sz="5600" i="1" dirty="0">
                <a:solidFill>
                  <a:srgbClr val="262626"/>
                </a:solidFill>
                <a:effectLst/>
                <a:latin typeface="Times New Roman" panose="02020603050405020304" pitchFamily="18" charset="0"/>
                <a:ea typeface="Times New Roman" panose="02020603050405020304" pitchFamily="18" charset="0"/>
              </a:rPr>
              <a:t> Corrections, </a:t>
            </a:r>
            <a:r>
              <a:rPr lang="en-US" sz="5600" i="1" dirty="0">
                <a:solidFill>
                  <a:srgbClr val="333333"/>
                </a:solidFill>
                <a:effectLst/>
                <a:latin typeface="Times New Roman" panose="02020603050405020304" pitchFamily="18" charset="0"/>
                <a:ea typeface="Times New Roman" panose="02020603050405020304" pitchFamily="18" charset="0"/>
              </a:rPr>
              <a:t>5</a:t>
            </a:r>
            <a:r>
              <a:rPr lang="en-US" sz="5600" dirty="0">
                <a:solidFill>
                  <a:srgbClr val="333333"/>
                </a:solidFill>
                <a:effectLst/>
                <a:latin typeface="Times New Roman" panose="02020603050405020304" pitchFamily="18" charset="0"/>
                <a:ea typeface="Times New Roman" panose="02020603050405020304" pitchFamily="18" charset="0"/>
              </a:rPr>
              <a:t>(1), </a:t>
            </a:r>
            <a:r>
              <a:rPr lang="en-US" sz="5600" dirty="0">
                <a:solidFill>
                  <a:srgbClr val="333333"/>
                </a:solidFill>
                <a:effectLst/>
                <a:latin typeface="Times New Roman" panose="02020603050405020304" pitchFamily="18" charset="0"/>
                <a:ea typeface="Cambria" panose="02040503050406030204" pitchFamily="18" charset="0"/>
              </a:rPr>
              <a:t>44-63.</a:t>
            </a:r>
            <a:r>
              <a:rPr lang="en-US" sz="5600" i="1" dirty="0">
                <a:solidFill>
                  <a:srgbClr val="262626"/>
                </a:solidFill>
                <a:effectLst/>
                <a:latin typeface="Times New Roman" panose="02020603050405020304" pitchFamily="18" charset="0"/>
                <a:ea typeface="Times New Roman" panose="02020603050405020304" pitchFamily="18" charset="0"/>
              </a:rPr>
              <a:t> </a:t>
            </a:r>
            <a:r>
              <a:rPr lang="en-US" sz="5600" u="sng" dirty="0">
                <a:solidFill>
                  <a:srgbClr val="0000FF"/>
                </a:solidFill>
                <a:effectLst/>
                <a:latin typeface="Times New Roman" panose="02020603050405020304" pitchFamily="18" charset="0"/>
                <a:ea typeface="Times New Roman" panose="02020603050405020304" pitchFamily="18" charset="0"/>
                <a:hlinkClick r:id="rId11"/>
              </a:rPr>
              <a:t>https://doi.org/10.1080/23774657.2018.1555442</a:t>
            </a:r>
            <a:endParaRPr lang="en-US" sz="5600" u="sng" dirty="0">
              <a:solidFill>
                <a:srgbClr val="0000FF"/>
              </a:solidFill>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936848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C84E2-4159-B9D9-ED60-CFDB030085EC}"/>
              </a:ext>
            </a:extLst>
          </p:cNvPr>
          <p:cNvSpPr>
            <a:spLocks noGrp="1"/>
          </p:cNvSpPr>
          <p:nvPr>
            <p:ph idx="4294967295"/>
          </p:nvPr>
        </p:nvSpPr>
        <p:spPr>
          <a:xfrm>
            <a:off x="358346" y="185738"/>
            <a:ext cx="11341529" cy="6523981"/>
          </a:xfrm>
        </p:spPr>
        <p:txBody>
          <a:bodyPr>
            <a:normAutofit fontScale="32500" lnSpcReduction="20000"/>
          </a:bodyPr>
          <a:lstStyle/>
          <a:p>
            <a:pPr marL="0" marR="0" indent="0">
              <a:spcBef>
                <a:spcPts val="0"/>
              </a:spcBef>
              <a:buNone/>
            </a:pPr>
            <a:r>
              <a:rPr lang="en-US" sz="4300" dirty="0">
                <a:solidFill>
                  <a:srgbClr val="1C1D1E"/>
                </a:solidFill>
                <a:effectLst/>
                <a:latin typeface="Tw Cen MT" panose="020B0602020104020603" pitchFamily="34" charset="77"/>
                <a:ea typeface="Times New Roman" panose="02020603050405020304" pitchFamily="18" charset="0"/>
                <a:cs typeface="Times New Roman" panose="02020603050405020304" pitchFamily="18" charset="0"/>
              </a:rPr>
              <a:t>Rudes, D. S., Portillo, S., &amp; Taxman, F. S. (2021). </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The legitimacy of change: Adopting/adapting, implementing, and sustaining reforms within community corrections agencies. </a:t>
            </a:r>
            <a:r>
              <a:rPr lang="en-US" sz="4300"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British Journal of Criminology</a:t>
            </a:r>
            <a:r>
              <a:rPr lang="en-US" sz="4300" dirty="0">
                <a:solidFill>
                  <a:srgbClr val="2A2A2A"/>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i="1" dirty="0">
                <a:solidFill>
                  <a:srgbClr val="2A2A2A"/>
                </a:solidFill>
                <a:effectLst/>
                <a:latin typeface="Tw Cen MT" panose="020B0602020104020603" pitchFamily="34" charset="77"/>
                <a:ea typeface="Times New Roman" panose="02020603050405020304" pitchFamily="18" charset="0"/>
                <a:cs typeface="Times New Roman" panose="02020603050405020304" pitchFamily="18" charset="0"/>
              </a:rPr>
              <a:t>61</a:t>
            </a:r>
            <a:r>
              <a:rPr lang="en-US" sz="4300" dirty="0">
                <a:solidFill>
                  <a:srgbClr val="2A2A2A"/>
                </a:solidFill>
                <a:effectLst/>
                <a:latin typeface="Tw Cen MT" panose="020B0602020104020603" pitchFamily="34" charset="77"/>
                <a:ea typeface="Times New Roman" panose="02020603050405020304" pitchFamily="18" charset="0"/>
                <a:cs typeface="Times New Roman" panose="02020603050405020304" pitchFamily="18" charset="0"/>
              </a:rPr>
              <a:t>(6), 1665–1683.</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2"/>
              </a:rPr>
              <a:t>https://doi.org/10.1093/bjc/azab020</a:t>
            </a:r>
            <a:endParaRPr lang="en-US" sz="4300" dirty="0">
              <a:effectLst/>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x-none" sz="430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Sloas, L., </a:t>
            </a:r>
            <a:r>
              <a:rPr lang="en-US" sz="4300" dirty="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a:t>
            </a:r>
            <a:r>
              <a:rPr lang="x-none" sz="430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Lerch, J., Walters, S. T., &amp; Taxman, F. S. (</a:t>
            </a:r>
            <a:r>
              <a:rPr lang="en-US" sz="4300" dirty="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2019</a:t>
            </a:r>
            <a:r>
              <a:rPr lang="x-none" sz="430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a:t>
            </a:r>
            <a:r>
              <a:rPr lang="en-US" sz="4300" dirty="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a:t>
            </a:r>
            <a:r>
              <a:rPr lang="x-none" sz="4300">
                <a:solidFill>
                  <a:srgbClr val="000000"/>
                </a:solidFill>
                <a:effectLst/>
                <a:latin typeface="Tw Cen MT" panose="020B0602020104020603" pitchFamily="34" charset="77"/>
                <a:ea typeface="Cambria" panose="02040503050406030204" pitchFamily="18" charset="0"/>
                <a:cs typeface="Times New Roman" panose="02020603050405020304" pitchFamily="18" charset="0"/>
              </a:rPr>
              <a:t> Individual</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-level predictors of the working relationship between probation officers and probationers. </a:t>
            </a:r>
            <a:r>
              <a:rPr lang="en-US" sz="4300"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The Prison Journal, 100</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(6), 709-725. </a:t>
            </a:r>
            <a:r>
              <a:rPr lang="en-US" sz="4300" u="sng" dirty="0">
                <a:solidFill>
                  <a:srgbClr val="403152"/>
                </a:solidFill>
                <a:effectLst/>
                <a:latin typeface="Tw Cen MT" panose="020B0602020104020603" pitchFamily="34" charset="77"/>
                <a:ea typeface="Times New Roman" panose="02020603050405020304" pitchFamily="18" charset="0"/>
                <a:cs typeface="Times New Roman" panose="02020603050405020304" pitchFamily="18" charset="0"/>
                <a:hlinkClick r:id="rId3"/>
              </a:rPr>
              <a:t>https://doi.org/10.1177/0032885520968242</a:t>
            </a:r>
            <a:endParaRPr lang="en-US" sz="4300" dirty="0">
              <a:solidFill>
                <a:srgbClr val="403152"/>
              </a:solidFill>
              <a:effectLst/>
              <a:latin typeface="Tw Cen MT" panose="020B0602020104020603" pitchFamily="34" charset="77"/>
              <a:ea typeface="Cambria" panose="02040503050406030204" pitchFamily="18" charset="0"/>
              <a:cs typeface="Times New Roman" panose="02020603050405020304" pitchFamily="18" charset="0"/>
            </a:endParaRPr>
          </a:p>
          <a:p>
            <a:pPr marL="0" marR="0" indent="0">
              <a:spcBef>
                <a:spcPts val="0"/>
              </a:spcBef>
              <a:buNone/>
            </a:pP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Smith, L. R., Faragó, F., Blue, T., Witte, J. C., Gordon, M. S., &amp; Taxman, F. S. (2024). Are operations backed by best practices in American problem-solving courts? </a:t>
            </a:r>
            <a:r>
              <a:rPr lang="en-US" sz="4300"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Journal of Substance Use</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1–7. </a:t>
            </a:r>
            <a:r>
              <a:rPr lang="en-US" sz="43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hlinkClick r:id="rId4"/>
              </a:rPr>
              <a:t>https://doi.org/10.1080/14659891.2024.2403080</a:t>
            </a:r>
            <a:endParaRPr lang="en-US" sz="4300" dirty="0">
              <a:effectLst/>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Spohr, S. A., Taxman, F. S., &amp; Walters, S. T. (2017). People's reasons for wanting to complete probation: Use and predictive validity in an e-health intervention.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Evaluation and Program Planning</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61</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 144–149. </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5"/>
              </a:rPr>
              <a:t>https://doi.org/10.1016/j.evalprogplan.2017.01.001</a:t>
            </a:r>
            <a:endPar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Taxman, Taxman, F.S. and Belenko, S. (2025).  </a:t>
            </a:r>
            <a:r>
              <a:rPr lang="en-US" sz="4300" dirty="0">
                <a:effectLst/>
                <a:latin typeface="Tw Cen MT" panose="020B0602020104020603" pitchFamily="34" charset="77"/>
                <a:ea typeface="MS Mincho" panose="02020609040205080304" pitchFamily="49" charset="-128"/>
                <a:cs typeface="Times New Roman" panose="02020603050405020304" pitchFamily="18" charset="0"/>
              </a:rPr>
              <a:t>The wide‑angle lens of implementation science to improve health outcomes in criminal legal settings. </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Health &amp; Justice</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doi: 10.1186/s40352-025-00318-8: 40352_2025_318 </a:t>
            </a:r>
            <a:endParaRPr lang="en-US" sz="4300" dirty="0">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Taxman, F. S. (2025). Implementation science (IS)—A game changer for criminology and criminal justice. </a:t>
            </a:r>
            <a:r>
              <a:rPr lang="en-US" sz="4300"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Criminology &amp; Public Policy</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1–14. </a:t>
            </a:r>
            <a:r>
              <a:rPr lang="en-US" sz="43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hlinkClick r:id="rId6"/>
              </a:rPr>
              <a:t>https://doi-org.mutex.gmu.edu/10.1111/1745-9133.12694</a:t>
            </a:r>
            <a:endParaRPr lang="en-US" sz="43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Taxman, F. S. &amp; *Smith, L. (2020). Risk-Need-Responsivity (RNR) classification models: Still evolving</a:t>
            </a:r>
            <a:r>
              <a:rPr lang="en-US" sz="4300" dirty="0">
                <a:solidFill>
                  <a:srgbClr val="50505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Aggression and Violent Behavior, 59, </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101459</a:t>
            </a:r>
            <a:r>
              <a:rPr lang="en-US" sz="4300" i="1" dirty="0">
                <a:solidFill>
                  <a:srgbClr val="737373"/>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7"/>
              </a:rPr>
              <a:t>https://doi.org/10.1016/j.avb.2020.101459</a:t>
            </a:r>
            <a:endParaRPr lang="en-US" sz="4300" u="sng" dirty="0">
              <a:solidFill>
                <a:srgbClr val="0000FF"/>
              </a:solidFill>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Taxman, F. S. (2018). The partially clothed emperor: Evidence-based practices.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Journal of Contemporary Criminal Justice,</a:t>
            </a:r>
            <a:r>
              <a:rPr lang="en-US" sz="4300"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34</a:t>
            </a:r>
            <a:r>
              <a:rPr lang="en-US" sz="4300"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(1), 97-114. </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8"/>
              </a:rPr>
              <a:t>https://doi.org/10.1177/1043986217750444</a:t>
            </a:r>
            <a:endParaRPr lang="en-US" sz="4300" u="sng" dirty="0">
              <a:solidFill>
                <a:srgbClr val="0000FF"/>
              </a:solidFill>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Thurman, T., Chowdhury, S., &amp; Taxman, F. S. (2019). Fidelity measures for Risk Need Assessment (RNA) tools usage in case plans. </a:t>
            </a:r>
            <a:r>
              <a:rPr lang="en-US" sz="4300" i="1" dirty="0">
                <a:solidFill>
                  <a:srgbClr val="262626"/>
                </a:solidFill>
                <a:effectLst/>
                <a:latin typeface="Tw Cen MT" panose="020B0602020104020603" pitchFamily="34" charset="77"/>
                <a:ea typeface="Times New Roman" panose="02020603050405020304" pitchFamily="18" charset="0"/>
                <a:cs typeface="Times New Roman" panose="02020603050405020304" pitchFamily="18" charset="0"/>
              </a:rPr>
              <a:t>Corrections, 6</a:t>
            </a:r>
            <a:r>
              <a:rPr lang="en-US" sz="4300" dirty="0">
                <a:solidFill>
                  <a:srgbClr val="262626"/>
                </a:solidFill>
                <a:effectLst/>
                <a:latin typeface="Tw Cen MT" panose="020B0602020104020603" pitchFamily="34" charset="77"/>
                <a:ea typeface="Times New Roman" panose="02020603050405020304" pitchFamily="18" charset="0"/>
                <a:cs typeface="Times New Roman" panose="02020603050405020304" pitchFamily="18" charset="0"/>
              </a:rPr>
              <a:t>(5), 383-399.</a:t>
            </a:r>
            <a:r>
              <a:rPr lang="en-US" sz="43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hlinkClick r:id="rId9"/>
              </a:rPr>
              <a:t>https://doi.org/10.1080/23774657.2019.1696252</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hlinkClick r:id="rId9"/>
              </a:rPr>
              <a:t>Vi</a:t>
            </a:r>
            <a:endParaRPr lang="en-US" sz="4300" dirty="0">
              <a:effectLst/>
              <a:latin typeface="Tw Cen MT" panose="020B0602020104020603" pitchFamily="34" charset="77"/>
              <a:ea typeface="Times New Roman" panose="02020603050405020304" pitchFamily="18" charset="0"/>
              <a:cs typeface="Times New Roman" panose="02020603050405020304" pitchFamily="18" charset="0"/>
            </a:endParaRPr>
          </a:p>
          <a:p>
            <a:pPr marL="0" marR="0" indent="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Viglione, J., Blasko, B. L., &amp; Taxman, F. S. (2018). Organizational factors and probation officer use of evidence-based practices: A multilevel examination.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International Journal of Offender Therapy and Comparative Criminology</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62</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(6), 1648–1667. </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10"/>
              </a:rPr>
              <a:t>https://doi.org/10.1177/0306624X16681091</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 </a:t>
            </a:r>
          </a:p>
          <a:p>
            <a:pPr marL="0" marR="0" indent="-18288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Viglione, J., Blasko, B. L., &amp; Taxman, F. S. (2018). Organizational factors and probation officer use of evidence-based practices: A multilevel examination.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International Journal 	of Offender Therapy and Comparative Criminology, 62</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(6), 1648–1667. </a:t>
            </a:r>
          </a:p>
          <a:p>
            <a:pPr marL="0" marR="0" indent="-182880">
              <a:spcBef>
                <a:spcPts val="0"/>
              </a:spcBef>
              <a:buNone/>
            </a:pP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10"/>
              </a:rPr>
              <a:t>https://doi.org/10.1177/0306624X16681091</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rPr>
              <a:t> </a:t>
            </a:r>
            <a:endParaRPr lang="en-US" sz="4300" u="sng" dirty="0">
              <a:solidFill>
                <a:srgbClr val="0000FF"/>
              </a:solidFill>
              <a:latin typeface="Tw Cen MT" panose="020B0602020104020603" pitchFamily="34" charset="77"/>
              <a:ea typeface="Times New Roman" panose="02020603050405020304" pitchFamily="18" charset="0"/>
              <a:cs typeface="Times New Roman" panose="02020603050405020304" pitchFamily="18" charset="0"/>
            </a:endParaRPr>
          </a:p>
          <a:p>
            <a:pPr marL="0" marR="0" indent="-182880">
              <a:spcBef>
                <a:spcPts val="0"/>
              </a:spcBef>
              <a:buNone/>
            </a:pPr>
            <a:r>
              <a:rPr lang="en-US" sz="4300"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Viglione, J., Rudes, D. S., &amp; Taxman, F. S. (2016). Probation officer use of client-centered communication strategies in adult probation settings. </a:t>
            </a:r>
            <a:r>
              <a:rPr lang="en-US" sz="4300" i="1"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Journal of Offender Rehabilitation</a:t>
            </a:r>
            <a:r>
              <a:rPr lang="en-US" sz="4300"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 </a:t>
            </a:r>
            <a:r>
              <a:rPr lang="en-US" sz="4300" i="1"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56</a:t>
            </a:r>
            <a:r>
              <a:rPr lang="en-US" sz="4300"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(1), 38–60. </a:t>
            </a:r>
            <a:r>
              <a:rPr lang="en-US" sz="4300" u="sng"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hlinkClick r:id="rId11"/>
              </a:rPr>
              <a:t>https://doi.org/10.1080/10509674.2016.1257534</a:t>
            </a:r>
            <a:r>
              <a:rPr lang="en-US" sz="4300" dirty="0">
                <a:solidFill>
                  <a:srgbClr val="000000"/>
                </a:solidFill>
                <a:effectLst/>
                <a:uFill>
                  <a:solidFill>
                    <a:srgbClr val="000000"/>
                  </a:solidFill>
                </a:uFill>
                <a:latin typeface="Tw Cen MT" panose="020B0602020104020603" pitchFamily="34" charset="77"/>
                <a:ea typeface="Cambria" panose="02040503050406030204" pitchFamily="18" charset="0"/>
                <a:cs typeface="Times New Roman" panose="02020603050405020304" pitchFamily="18" charset="0"/>
              </a:rPr>
              <a:t> </a:t>
            </a:r>
          </a:p>
          <a:p>
            <a:pPr marL="0" marR="0" indent="-182880">
              <a:spcBef>
                <a:spcPts val="0"/>
              </a:spcBef>
              <a:buNone/>
            </a:pP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Viglione, J., Rudes, D. S., &amp; Taxman, F. S. (2015). Misalignment in supervision: Implementing risk/needs assessment instruments in probation. </a:t>
            </a:r>
            <a:r>
              <a:rPr lang="en-US" sz="4300" i="1" dirty="0">
                <a:effectLst/>
                <a:latin typeface="Tw Cen MT" panose="020B0602020104020603" pitchFamily="34" charset="77"/>
                <a:ea typeface="Times New Roman" panose="02020603050405020304" pitchFamily="18" charset="0"/>
                <a:cs typeface="Times New Roman" panose="02020603050405020304" pitchFamily="18" charset="0"/>
              </a:rPr>
              <a:t>Criminal Justice and Behavior, 42</a:t>
            </a:r>
            <a:r>
              <a:rPr lang="en-US" sz="4300" dirty="0">
                <a:effectLst/>
                <a:latin typeface="Tw Cen MT" panose="020B0602020104020603" pitchFamily="34" charset="77"/>
                <a:ea typeface="Times New Roman" panose="02020603050405020304" pitchFamily="18" charset="0"/>
                <a:cs typeface="Times New Roman" panose="02020603050405020304" pitchFamily="18" charset="0"/>
              </a:rPr>
              <a:t>(3), 263-285. </a:t>
            </a:r>
            <a:r>
              <a:rPr lang="en-US" sz="4300" u="sng" dirty="0">
                <a:solidFill>
                  <a:srgbClr val="0000FF"/>
                </a:solidFill>
                <a:effectLst/>
                <a:latin typeface="Tw Cen MT" panose="020B0602020104020603" pitchFamily="34" charset="77"/>
                <a:ea typeface="Times New Roman" panose="02020603050405020304" pitchFamily="18" charset="0"/>
                <a:cs typeface="Times New Roman" panose="02020603050405020304" pitchFamily="18" charset="0"/>
                <a:hlinkClick r:id="rId12"/>
              </a:rPr>
              <a:t>https://doi.org/10.1177/0093854814548447</a:t>
            </a:r>
            <a:endParaRPr lang="en-US" sz="4300" dirty="0">
              <a:effectLst/>
              <a:latin typeface="Times New Roman" panose="02020603050405020304" pitchFamily="18" charset="0"/>
              <a:ea typeface="Times New Roman" panose="02020603050405020304" pitchFamily="18" charset="0"/>
            </a:endParaRPr>
          </a:p>
          <a:p>
            <a:pPr marL="0" marR="0" indent="0">
              <a:spcBef>
                <a:spcPts val="0"/>
              </a:spcBef>
              <a:spcAft>
                <a:spcPts val="600"/>
              </a:spcAft>
              <a:buNone/>
            </a:pPr>
            <a:endParaRPr lang="en-US" sz="105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9050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193211"/>
            <a:ext cx="12364278" cy="1477328"/>
          </a:xfrm>
          <a:prstGeom prst="rect">
            <a:avLst/>
          </a:prstGeom>
          <a:solidFill>
            <a:srgbClr val="EBEBEB"/>
          </a:solidFill>
          <a:ln>
            <a:noFill/>
          </a:ln>
          <a:effectLst/>
        </p:spPr>
        <p:txBody>
          <a:bodyPr vert="horz" wrap="square" lIns="0" tIns="0" rIns="0" bIns="0" numCol="1" anchor="ctr" anchorCtr="0" compatLnSpc="1">
            <a:prstTxWarp prst="textNoShape">
              <a:avLst/>
            </a:prstTxWarp>
            <a:spAutoFit/>
          </a:bodyPr>
          <a:lstStyle/>
          <a:p>
            <a:pPr lvl="0" algn="ctr" eaLnBrk="0" fontAlgn="base" hangingPunct="0">
              <a:spcBef>
                <a:spcPct val="0"/>
              </a:spcBef>
              <a:spcAft>
                <a:spcPct val="0"/>
              </a:spcAft>
            </a:pPr>
            <a:r>
              <a:rPr kumimoji="0" lang="en-US" altLang="en-US" sz="2400" b="0" i="1" u="none" strike="noStrike" cap="none" normalizeH="0" baseline="0" dirty="0">
                <a:ln>
                  <a:noFill/>
                </a:ln>
                <a:effectLst/>
                <a:latin typeface="Arial Rounded MT Bold" panose="020F0704030504030204" pitchFamily="34" charset="77"/>
                <a:ea typeface="Arial" charset="0"/>
                <a:cs typeface="Arial" charset="0"/>
              </a:rPr>
              <a:t>Criminal Justice and Behavior</a:t>
            </a:r>
            <a:r>
              <a:rPr kumimoji="0" lang="en-US" altLang="en-US" sz="2400" b="0" i="0" u="none" strike="noStrike" cap="none" normalizeH="0" baseline="0" dirty="0">
                <a:ln>
                  <a:noFill/>
                </a:ln>
                <a:effectLst/>
                <a:latin typeface="Arial Rounded MT Bold" panose="020F0704030504030204" pitchFamily="34" charset="77"/>
                <a:ea typeface="Arial" charset="0"/>
                <a:cs typeface="Arial" charset="0"/>
              </a:rPr>
              <a:t>,</a:t>
            </a:r>
            <a:r>
              <a:rPr kumimoji="0" lang="en-US" altLang="en-US" sz="2400" b="0" i="0" u="none" strike="noStrike" cap="none" normalizeH="0" dirty="0">
                <a:ln>
                  <a:noFill/>
                </a:ln>
                <a:effectLst/>
                <a:latin typeface="Arial Rounded MT Bold" panose="020F0704030504030204" pitchFamily="34" charset="77"/>
                <a:ea typeface="Arial" charset="0"/>
                <a:cs typeface="Arial" charset="0"/>
              </a:rPr>
              <a:t> 42(3): 263-286</a:t>
            </a:r>
          </a:p>
          <a:p>
            <a:pPr lvl="0" algn="ctr" eaLnBrk="0" fontAlgn="base" hangingPunct="0">
              <a:spcBef>
                <a:spcPct val="0"/>
              </a:spcBef>
              <a:spcAft>
                <a:spcPct val="0"/>
              </a:spcAft>
            </a:pPr>
            <a:r>
              <a:rPr kumimoji="0" lang="en-US" altLang="en-US" sz="2400" b="1" i="0" u="none" strike="noStrike" cap="none" normalizeH="0" baseline="0" dirty="0">
                <a:ln>
                  <a:noFill/>
                </a:ln>
                <a:effectLst/>
                <a:latin typeface="Arial Rounded MT Bold" panose="020F0704030504030204" pitchFamily="34" charset="77"/>
                <a:ea typeface="Arial" charset="0"/>
                <a:cs typeface="Arial" charset="0"/>
              </a:rPr>
              <a:t>Misalignment in Supervision:</a:t>
            </a:r>
            <a:r>
              <a:rPr lang="en-US" altLang="en-US" sz="2400" i="1" dirty="0">
                <a:latin typeface="Arial Rounded MT Bold" panose="020F0704030504030204" pitchFamily="34" charset="77"/>
                <a:ea typeface="Arial" charset="0"/>
                <a:cs typeface="Arial" charset="0"/>
              </a:rPr>
              <a:t>  </a:t>
            </a:r>
          </a:p>
          <a:p>
            <a:pPr lvl="0" algn="ctr" eaLnBrk="0" fontAlgn="base" hangingPunct="0">
              <a:spcBef>
                <a:spcPct val="0"/>
              </a:spcBef>
              <a:spcAft>
                <a:spcPct val="0"/>
              </a:spcAft>
            </a:pPr>
            <a:r>
              <a:rPr kumimoji="0" lang="en-US" altLang="en-US" sz="2400" b="0" u="none" strike="noStrike" cap="none" normalizeH="0" baseline="0" dirty="0">
                <a:ln>
                  <a:noFill/>
                </a:ln>
                <a:effectLst/>
                <a:latin typeface="Arial Rounded MT Bold" panose="020F0704030504030204" pitchFamily="34" charset="77"/>
                <a:ea typeface="Arial" charset="0"/>
                <a:cs typeface="Arial" charset="0"/>
              </a:rPr>
              <a:t>Implementing Risk/Needs Assessment Instruments in Probation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Arial Rounded MT Bold" panose="020F0704030504030204" pitchFamily="34" charset="77"/>
                <a:ea typeface="Arial" charset="0"/>
                <a:cs typeface="Arial" charset="0"/>
              </a:rPr>
              <a:t>Jill Viglione, Danielle S. Rudes, Faye S. Taxman</a:t>
            </a:r>
            <a:endParaRPr kumimoji="0" lang="en-US" altLang="en-US" sz="2400" b="0" i="0" u="none" strike="noStrike" cap="none" normalizeH="0" baseline="0" dirty="0">
              <a:ln>
                <a:noFill/>
              </a:ln>
              <a:effectLst/>
              <a:latin typeface="Arial Rounded MT Bold" panose="020F0704030504030204" pitchFamily="34" charset="77"/>
            </a:endParaRPr>
          </a:p>
        </p:txBody>
      </p:sp>
      <p:sp>
        <p:nvSpPr>
          <p:cNvPr id="8" name="Content Placeholder 7"/>
          <p:cNvSpPr>
            <a:spLocks noGrp="1"/>
          </p:cNvSpPr>
          <p:nvPr>
            <p:ph idx="4294967295"/>
          </p:nvPr>
        </p:nvSpPr>
        <p:spPr>
          <a:xfrm>
            <a:off x="252267" y="1277274"/>
            <a:ext cx="11698941" cy="5035273"/>
          </a:xfrm>
        </p:spPr>
        <p:txBody>
          <a:bodyPr>
            <a:noAutofit/>
          </a:bodyPr>
          <a:lstStyle/>
          <a:p>
            <a:r>
              <a:rPr lang="en-US" sz="2400" dirty="0">
                <a:latin typeface="Tw Cen MT Condensed Extra Bold" charset="0"/>
                <a:ea typeface="Tw Cen MT Condensed Extra Bold" charset="0"/>
                <a:cs typeface="Tw Cen MT Condensed Extra Bold" charset="0"/>
              </a:rPr>
              <a:t>Qualitative study of Officers use of RNA</a:t>
            </a:r>
          </a:p>
          <a:p>
            <a:r>
              <a:rPr lang="en-US" sz="2400" dirty="0">
                <a:latin typeface="Tw Cen MT Condensed Extra Bold" charset="0"/>
                <a:ea typeface="Tw Cen MT Condensed Extra Bold" charset="0"/>
                <a:cs typeface="Tw Cen MT Condensed Extra Bold" charset="0"/>
              </a:rPr>
              <a:t>Agency:  Used instrument for over 10 years, multiple trainings </a:t>
            </a:r>
          </a:p>
          <a:p>
            <a:r>
              <a:rPr lang="en-US" sz="2400" dirty="0">
                <a:latin typeface="Tw Cen MT Condensed Extra Bold" charset="0"/>
                <a:ea typeface="Tw Cen MT Condensed Extra Bold" charset="0"/>
                <a:cs typeface="Tw Cen MT Condensed Extra Bold" charset="0"/>
              </a:rPr>
              <a:t>Findings</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Some officers “prefilled out the instrument” based on their knowledge of the client, including the Likert scales (degree to which is an issue)</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Some officers had the clients complete the instrument and never looked at the results</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Officers did not find the items in the RNA tool useful</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For low risk offenders, overrides routinely occurred for sex offenders, drunk driving offenses, and other “high stake” offenses</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For women offenders, officers protect women through increased risk level to get services</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Overall, officers did not understand the risk information </a:t>
            </a:r>
          </a:p>
          <a:p>
            <a:pPr marL="617220" lvl="1" indent="-342900">
              <a:lnSpc>
                <a:spcPct val="100000"/>
              </a:lnSpc>
              <a:spcBef>
                <a:spcPts val="0"/>
              </a:spcBef>
              <a:buFont typeface="+mj-lt"/>
              <a:buAutoNum type="arabicPeriod"/>
            </a:pPr>
            <a:r>
              <a:rPr lang="en-US" sz="2400" dirty="0">
                <a:latin typeface="Tw Cen MT" panose="020B0602020104020603" pitchFamily="34" charset="77"/>
                <a:ea typeface="Tw Cen MT Condensed Extra Bold" charset="0"/>
                <a:cs typeface="Tw Cen MT Condensed Extra Bold" charset="0"/>
              </a:rPr>
              <a:t>General confusion regarding domains of criminal thinking and errors</a:t>
            </a:r>
          </a:p>
        </p:txBody>
      </p:sp>
    </p:spTree>
    <p:extLst>
      <p:ext uri="{BB962C8B-B14F-4D97-AF65-F5344CB8AC3E}">
        <p14:creationId xmlns:p14="http://schemas.microsoft.com/office/powerpoint/2010/main" val="2931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55" y="297883"/>
            <a:ext cx="10058400" cy="1609344"/>
          </a:xfrm>
        </p:spPr>
        <p:txBody>
          <a:bodyPr/>
          <a:lstStyle/>
          <a:p>
            <a:r>
              <a:rPr lang="en-US" dirty="0">
                <a:solidFill>
                  <a:srgbClr val="7030A0"/>
                </a:solidFill>
                <a:latin typeface="Arial Rounded MT Bold" panose="020F0704030504030204" pitchFamily="34" charset="77"/>
              </a:rPr>
              <a:t>RNR  Unanswered Questions</a:t>
            </a:r>
          </a:p>
        </p:txBody>
      </p:sp>
      <p:sp>
        <p:nvSpPr>
          <p:cNvPr id="3" name="Content Placeholder 2"/>
          <p:cNvSpPr>
            <a:spLocks noGrp="1"/>
          </p:cNvSpPr>
          <p:nvPr>
            <p:ph idx="1"/>
          </p:nvPr>
        </p:nvSpPr>
        <p:spPr>
          <a:xfrm>
            <a:off x="390226" y="1102555"/>
            <a:ext cx="10878186" cy="4953242"/>
          </a:xfrm>
        </p:spPr>
        <p:txBody>
          <a:bodyPr>
            <a:normAutofit fontScale="85000" lnSpcReduction="20000"/>
          </a:bodyPr>
          <a:lstStyle/>
          <a:p>
            <a:r>
              <a:rPr lang="en-US" sz="2800" dirty="0">
                <a:latin typeface="Tw Cen MT Condensed Extra Bold" charset="0"/>
                <a:ea typeface="Tw Cen MT Condensed Extra Bold" charset="0"/>
                <a:cs typeface="Tw Cen MT Condensed Extra Bold" charset="0"/>
              </a:rPr>
              <a:t>3</a:t>
            </a:r>
            <a:r>
              <a:rPr lang="en-US" sz="2800" baseline="30000" dirty="0">
                <a:latin typeface="Tw Cen MT Condensed Extra Bold" charset="0"/>
                <a:ea typeface="Tw Cen MT Condensed Extra Bold" charset="0"/>
                <a:cs typeface="Tw Cen MT Condensed Extra Bold" charset="0"/>
              </a:rPr>
              <a:t>rd</a:t>
            </a:r>
            <a:r>
              <a:rPr lang="en-US" sz="2800" dirty="0">
                <a:latin typeface="Tw Cen MT Condensed Extra Bold" charset="0"/>
                <a:ea typeface="Tw Cen MT Condensed Extra Bold" charset="0"/>
                <a:cs typeface="Tw Cen MT Condensed Extra Bold" charset="0"/>
              </a:rPr>
              <a:t> and 4</a:t>
            </a:r>
            <a:r>
              <a:rPr lang="en-US" sz="2800" baseline="30000" dirty="0">
                <a:latin typeface="Tw Cen MT Condensed Extra Bold" charset="0"/>
                <a:ea typeface="Tw Cen MT Condensed Extra Bold" charset="0"/>
                <a:cs typeface="Tw Cen MT Condensed Extra Bold" charset="0"/>
              </a:rPr>
              <a:t>th</a:t>
            </a:r>
            <a:r>
              <a:rPr lang="en-US" sz="2800" dirty="0">
                <a:latin typeface="Tw Cen MT Condensed Extra Bold" charset="0"/>
                <a:ea typeface="Tw Cen MT Condensed Extra Bold" charset="0"/>
                <a:cs typeface="Tw Cen MT Condensed Extra Bold" charset="0"/>
              </a:rPr>
              <a:t> generation RNA tools (w/criminogenic needs)</a:t>
            </a:r>
          </a:p>
          <a:p>
            <a:pPr lvl="1">
              <a:spcBef>
                <a:spcPts val="0"/>
              </a:spcBef>
            </a:pPr>
            <a:r>
              <a:rPr lang="en-US" sz="2800" dirty="0">
                <a:latin typeface="Tw Cen MT Condensed" charset="0"/>
                <a:ea typeface="Tw Cen MT Condensed" charset="0"/>
                <a:cs typeface="Tw Cen MT Condensed" charset="0"/>
              </a:rPr>
              <a:t>Varied, inconsistent measurement of criminogenic needs</a:t>
            </a:r>
          </a:p>
          <a:p>
            <a:pPr lvl="1">
              <a:spcBef>
                <a:spcPts val="0"/>
              </a:spcBef>
            </a:pPr>
            <a:r>
              <a:rPr lang="en-US" sz="2800" dirty="0">
                <a:latin typeface="Tw Cen MT Condensed" charset="0"/>
                <a:ea typeface="Tw Cen MT Condensed" charset="0"/>
                <a:cs typeface="Tw Cen MT Condensed" charset="0"/>
              </a:rPr>
              <a:t>Added criminogenic needs do not improve the predictive validity </a:t>
            </a:r>
            <a:br>
              <a:rPr lang="en-US" sz="2800" dirty="0">
                <a:latin typeface="Tw Cen MT Condensed" charset="0"/>
                <a:ea typeface="Tw Cen MT Condensed" charset="0"/>
                <a:cs typeface="Tw Cen MT Condensed" charset="0"/>
              </a:rPr>
            </a:br>
            <a:r>
              <a:rPr lang="en-US" sz="2800" dirty="0">
                <a:latin typeface="Tw Cen MT Condensed" charset="0"/>
                <a:ea typeface="Tw Cen MT Condensed" charset="0"/>
                <a:cs typeface="Tw Cen MT Condensed" charset="0"/>
              </a:rPr>
              <a:t>or performance</a:t>
            </a:r>
          </a:p>
          <a:p>
            <a:pPr lvl="1">
              <a:spcBef>
                <a:spcPts val="0"/>
              </a:spcBef>
            </a:pPr>
            <a:r>
              <a:rPr lang="en-US" sz="2800" dirty="0">
                <a:latin typeface="Tw Cen MT Condensed" charset="0"/>
                <a:ea typeface="Tw Cen MT Condensed" charset="0"/>
                <a:cs typeface="Tw Cen MT Condensed" charset="0"/>
              </a:rPr>
              <a:t>Tools have increased in complexity without increased precision</a:t>
            </a:r>
          </a:p>
          <a:p>
            <a:r>
              <a:rPr lang="en-US" sz="2800" dirty="0">
                <a:latin typeface="Tw Cen MT Condensed Extra Bold" charset="0"/>
                <a:ea typeface="Tw Cen MT Condensed Extra Bold" charset="0"/>
                <a:cs typeface="Tw Cen MT Condensed Extra Bold" charset="0"/>
              </a:rPr>
              <a:t>Tools are often used in a variety of ways—many are not tested</a:t>
            </a:r>
          </a:p>
          <a:p>
            <a:r>
              <a:rPr lang="en-US" sz="2800" dirty="0">
                <a:latin typeface="Tw Cen MT Condensed Extra Bold" charset="0"/>
                <a:ea typeface="Tw Cen MT Condensed Extra Bold" charset="0"/>
                <a:cs typeface="Tw Cen MT Condensed Extra Bold" charset="0"/>
              </a:rPr>
              <a:t>The science of instrument development is messy </a:t>
            </a:r>
          </a:p>
          <a:p>
            <a:pPr lvl="1">
              <a:spcBef>
                <a:spcPts val="0"/>
              </a:spcBef>
            </a:pPr>
            <a:r>
              <a:rPr lang="en-US" sz="2800" dirty="0">
                <a:latin typeface="Tw Cen MT Condensed" charset="0"/>
                <a:ea typeface="Tw Cen MT Condensed" charset="0"/>
                <a:cs typeface="Tw Cen MT Condensed" charset="0"/>
              </a:rPr>
              <a:t>Unclear or non-existing standards</a:t>
            </a:r>
          </a:p>
          <a:p>
            <a:pPr lvl="1">
              <a:spcBef>
                <a:spcPts val="0"/>
              </a:spcBef>
            </a:pPr>
            <a:r>
              <a:rPr lang="en-US" sz="2800" dirty="0">
                <a:latin typeface="Tw Cen MT Condensed" charset="0"/>
                <a:ea typeface="Tw Cen MT Condensed" charset="0"/>
                <a:cs typeface="Tw Cen MT Condensed" charset="0"/>
              </a:rPr>
              <a:t>Various quality of different scales</a:t>
            </a:r>
          </a:p>
          <a:p>
            <a:pPr lvl="1">
              <a:spcBef>
                <a:spcPts val="0"/>
              </a:spcBef>
            </a:pPr>
            <a:r>
              <a:rPr lang="en-US" sz="2800" dirty="0">
                <a:latin typeface="Tw Cen MT Condensed" charset="0"/>
                <a:ea typeface="Tw Cen MT Condensed" charset="0"/>
                <a:cs typeface="Tw Cen MT Condensed" charset="0"/>
              </a:rPr>
              <a:t>Many instruments have lower than desired AUC levels</a:t>
            </a:r>
          </a:p>
          <a:p>
            <a:pPr lvl="1">
              <a:spcBef>
                <a:spcPts val="0"/>
              </a:spcBef>
            </a:pPr>
            <a:r>
              <a:rPr lang="en-US" sz="2800" dirty="0">
                <a:latin typeface="Tw Cen MT Condensed" charset="0"/>
                <a:ea typeface="Tw Cen MT Condensed" charset="0"/>
                <a:cs typeface="Tw Cen MT Condensed" charset="0"/>
              </a:rPr>
              <a:t>Racially and gender neutral tools?</a:t>
            </a:r>
          </a:p>
          <a:p>
            <a:pPr lvl="1">
              <a:spcBef>
                <a:spcPts val="0"/>
              </a:spcBef>
            </a:pPr>
            <a:r>
              <a:rPr lang="en-US" sz="2800" dirty="0">
                <a:latin typeface="Tw Cen MT Condensed" charset="0"/>
                <a:ea typeface="Tw Cen MT Condensed" charset="0"/>
                <a:cs typeface="Tw Cen MT Condensed" charset="0"/>
              </a:rPr>
              <a:t>Variable methods with variable outcomes (new kid is machine learning)</a:t>
            </a:r>
          </a:p>
          <a:p>
            <a:pPr lvl="1"/>
            <a:endParaRPr lang="en-US" sz="2400" dirty="0">
              <a:latin typeface="Tw Cen MT Condensed Extra Bold" charset="0"/>
              <a:ea typeface="Tw Cen MT Condensed Extra Bold" charset="0"/>
              <a:cs typeface="Tw Cen MT Condensed Extra Bold" charset="0"/>
            </a:endParaRPr>
          </a:p>
          <a:p>
            <a:pPr lvl="1"/>
            <a:endParaRPr lang="en-US" sz="2400" dirty="0"/>
          </a:p>
        </p:txBody>
      </p:sp>
      <p:pic>
        <p:nvPicPr>
          <p:cNvPr id="4" name="Picture 3"/>
          <p:cNvPicPr>
            <a:picLocks noChangeAspect="1"/>
          </p:cNvPicPr>
          <p:nvPr/>
        </p:nvPicPr>
        <p:blipFill>
          <a:blip r:embed="rId2"/>
          <a:stretch>
            <a:fillRect/>
          </a:stretch>
        </p:blipFill>
        <p:spPr>
          <a:xfrm>
            <a:off x="9523276" y="39873"/>
            <a:ext cx="2108886" cy="2644346"/>
          </a:xfrm>
          <a:prstGeom prst="rect">
            <a:avLst/>
          </a:prstGeom>
        </p:spPr>
      </p:pic>
      <p:pic>
        <p:nvPicPr>
          <p:cNvPr id="10" name="Picture 9" descr="A document with text on it&#10;&#10;AI-generated content may be incorrect.">
            <a:extLst>
              <a:ext uri="{FF2B5EF4-FFF2-40B4-BE49-F238E27FC236}">
                <a16:creationId xmlns:a16="http://schemas.microsoft.com/office/drawing/2014/main" id="{B9678611-76EA-4FEE-D5DB-A6E4BC8BFAF1}"/>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8715375" y="2711899"/>
            <a:ext cx="2553037" cy="3848218"/>
          </a:xfrm>
          <a:prstGeom prst="rect">
            <a:avLst/>
          </a:prstGeom>
          <a:ln>
            <a:solidFill>
              <a:schemeClr val="tx1"/>
            </a:solidFill>
          </a:ln>
        </p:spPr>
      </p:pic>
    </p:spTree>
    <p:extLst>
      <p:ext uri="{BB962C8B-B14F-4D97-AF65-F5344CB8AC3E}">
        <p14:creationId xmlns:p14="http://schemas.microsoft.com/office/powerpoint/2010/main" val="105486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7568-1778-4021-8AF2-7F181E6C4098}"/>
              </a:ext>
            </a:extLst>
          </p:cNvPr>
          <p:cNvSpPr>
            <a:spLocks noGrp="1"/>
          </p:cNvSpPr>
          <p:nvPr>
            <p:ph type="title"/>
          </p:nvPr>
        </p:nvSpPr>
        <p:spPr/>
        <p:txBody>
          <a:bodyPr/>
          <a:lstStyle/>
          <a:p>
            <a:r>
              <a:rPr lang="en-US" dirty="0"/>
              <a:t>How effective is RNR (PCC)?</a:t>
            </a:r>
          </a:p>
        </p:txBody>
      </p:sp>
      <p:graphicFrame>
        <p:nvGraphicFramePr>
          <p:cNvPr id="5" name="Content Placeholder 2">
            <a:extLst>
              <a:ext uri="{FF2B5EF4-FFF2-40B4-BE49-F238E27FC236}">
                <a16:creationId xmlns:a16="http://schemas.microsoft.com/office/drawing/2014/main" id="{8A646DB2-8AA7-50E8-DE53-3F820D6E9DDA}"/>
              </a:ext>
            </a:extLst>
          </p:cNvPr>
          <p:cNvGraphicFramePr>
            <a:graphicFrameLocks noGrp="1"/>
          </p:cNvGraphicFramePr>
          <p:nvPr>
            <p:ph idx="1"/>
            <p:extLst>
              <p:ext uri="{D42A27DB-BD31-4B8C-83A1-F6EECF244321}">
                <p14:modId xmlns:p14="http://schemas.microsoft.com/office/powerpoint/2010/main" val="4231207799"/>
              </p:ext>
            </p:extLst>
          </p:nvPr>
        </p:nvGraphicFramePr>
        <p:xfrm>
          <a:off x="612648" y="1275176"/>
          <a:ext cx="11479090" cy="5034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F02C261-664A-7979-BBBE-5A952441329C}"/>
              </a:ext>
            </a:extLst>
          </p:cNvPr>
          <p:cNvSpPr txBox="1"/>
          <p:nvPr/>
        </p:nvSpPr>
        <p:spPr>
          <a:xfrm>
            <a:off x="233795" y="6211669"/>
            <a:ext cx="11723594" cy="800219"/>
          </a:xfrm>
          <a:prstGeom prst="rect">
            <a:avLst/>
          </a:prstGeom>
          <a:noFill/>
        </p:spPr>
        <p:txBody>
          <a:bodyPr wrap="none" rtlCol="0">
            <a:spAutoFit/>
          </a:bodyPr>
          <a:lstStyle/>
          <a:p>
            <a:r>
              <a:rPr lang="en-US" sz="1400" dirty="0">
                <a:latin typeface="Tw Cen MT" panose="020B0602020104020603" pitchFamily="34" charset="77"/>
              </a:rPr>
              <a:t>Fazel, S., Hurton, C., Burghart, M., DeLisi, M., </a:t>
            </a:r>
            <a:r>
              <a:rPr lang="en-US" sz="1400" dirty="0" err="1">
                <a:latin typeface="Tw Cen MT" panose="020B0602020104020603" pitchFamily="34" charset="77"/>
              </a:rPr>
              <a:t>Ronggin</a:t>
            </a:r>
            <a:r>
              <a:rPr lang="en-US" sz="1400" dirty="0">
                <a:latin typeface="Tw Cen MT" panose="020B0602020104020603" pitchFamily="34" charset="77"/>
              </a:rPr>
              <a:t>, Y. (2024). An updated evidence synthesis on the Risk-Need-Responsivity (RNR) model: Umbrella review and</a:t>
            </a:r>
            <a:br>
              <a:rPr lang="en-US" sz="1400" dirty="0">
                <a:latin typeface="Tw Cen MT" panose="020B0602020104020603" pitchFamily="34" charset="77"/>
              </a:rPr>
            </a:br>
            <a:r>
              <a:rPr lang="en-US" sz="1400" dirty="0">
                <a:latin typeface="Tw Cen MT" panose="020B0602020104020603" pitchFamily="34" charset="77"/>
              </a:rPr>
              <a:t> commentary, Journal of Criminal Justice, 92: https://</a:t>
            </a:r>
            <a:r>
              <a:rPr lang="en-US" sz="1400" dirty="0" err="1">
                <a:latin typeface="Tw Cen MT" panose="020B0602020104020603" pitchFamily="34" charset="77"/>
              </a:rPr>
              <a:t>doi.org</a:t>
            </a:r>
            <a:r>
              <a:rPr lang="en-US" sz="1400" dirty="0">
                <a:latin typeface="Tw Cen MT" panose="020B0602020104020603" pitchFamily="34" charset="77"/>
              </a:rPr>
              <a:t>/10.1016/j.jcrimjus.2024.102197.</a:t>
            </a:r>
          </a:p>
          <a:p>
            <a:endParaRPr lang="en-US" dirty="0"/>
          </a:p>
        </p:txBody>
      </p:sp>
    </p:spTree>
    <p:extLst>
      <p:ext uri="{BB962C8B-B14F-4D97-AF65-F5344CB8AC3E}">
        <p14:creationId xmlns:p14="http://schemas.microsoft.com/office/powerpoint/2010/main" val="2923929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80385-4EEF-6EDE-2F4B-73A1C1728ED0}"/>
              </a:ext>
            </a:extLst>
          </p:cNvPr>
          <p:cNvSpPr>
            <a:spLocks noGrp="1"/>
          </p:cNvSpPr>
          <p:nvPr>
            <p:ph type="title"/>
          </p:nvPr>
        </p:nvSpPr>
        <p:spPr>
          <a:xfrm>
            <a:off x="1524000" y="548640"/>
            <a:ext cx="9160475" cy="1132258"/>
          </a:xfrm>
        </p:spPr>
        <p:txBody>
          <a:bodyPr anchor="ctr">
            <a:normAutofit/>
          </a:bodyPr>
          <a:lstStyle/>
          <a:p>
            <a:pPr algn="ctr"/>
            <a:r>
              <a:rPr lang="en-US" dirty="0"/>
              <a:t>Challenges:  Failure to Meet the Promise</a:t>
            </a:r>
            <a:endParaRPr lang="en-US"/>
          </a:p>
        </p:txBody>
      </p:sp>
      <p:graphicFrame>
        <p:nvGraphicFramePr>
          <p:cNvPr id="5" name="Content Placeholder 2">
            <a:extLst>
              <a:ext uri="{FF2B5EF4-FFF2-40B4-BE49-F238E27FC236}">
                <a16:creationId xmlns:a16="http://schemas.microsoft.com/office/drawing/2014/main" id="{1F3EA577-9437-22B3-B314-081DA1BB41EF}"/>
              </a:ext>
            </a:extLst>
          </p:cNvPr>
          <p:cNvGraphicFramePr>
            <a:graphicFrameLocks noGrp="1"/>
          </p:cNvGraphicFramePr>
          <p:nvPr>
            <p:ph idx="1"/>
            <p:extLst>
              <p:ext uri="{D42A27DB-BD31-4B8C-83A1-F6EECF244321}">
                <p14:modId xmlns:p14="http://schemas.microsoft.com/office/powerpoint/2010/main" val="1478256184"/>
              </p:ext>
            </p:extLst>
          </p:nvPr>
        </p:nvGraphicFramePr>
        <p:xfrm>
          <a:off x="930876" y="2037806"/>
          <a:ext cx="10335350" cy="406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50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5154-BA59-7C0C-BDD4-D1EFEDE15FDA}"/>
              </a:ext>
            </a:extLst>
          </p:cNvPr>
          <p:cNvSpPr>
            <a:spLocks noGrp="1"/>
          </p:cNvSpPr>
          <p:nvPr>
            <p:ph type="title"/>
          </p:nvPr>
        </p:nvSpPr>
        <p:spPr>
          <a:xfrm>
            <a:off x="612648" y="548640"/>
            <a:ext cx="11465938" cy="1132258"/>
          </a:xfrm>
        </p:spPr>
        <p:txBody>
          <a:bodyPr>
            <a:noAutofit/>
          </a:bodyPr>
          <a:lstStyle/>
          <a:p>
            <a:r>
              <a:rPr lang="en-US" i="1" dirty="0">
                <a:latin typeface="Arial Rounded MT Bold" panose="020F0704030504030204" pitchFamily="34" charset="77"/>
              </a:rPr>
              <a:t>Implementation Science</a:t>
            </a:r>
            <a:r>
              <a:rPr lang="en-US" dirty="0">
                <a:latin typeface="Arial Rounded MT Bold" panose="020F0704030504030204" pitchFamily="34" charset="77"/>
              </a:rPr>
              <a:t>:  A Tool for Addressing the Achilles Heal of RNR Implementation</a:t>
            </a:r>
          </a:p>
        </p:txBody>
      </p:sp>
      <p:pic>
        <p:nvPicPr>
          <p:cNvPr id="4" name="Content Placeholder 3" descr="A close-up of a website&#10;&#10;AI-generated content may be incorrect.">
            <a:extLst>
              <a:ext uri="{FF2B5EF4-FFF2-40B4-BE49-F238E27FC236}">
                <a16:creationId xmlns:a16="http://schemas.microsoft.com/office/drawing/2014/main" id="{1597D2B7-C32E-39F7-8BAE-06C60FA0B1A8}"/>
              </a:ext>
            </a:extLst>
          </p:cNvPr>
          <p:cNvPicPr>
            <a:picLocks noGrp="1" noChangeAspect="1"/>
          </p:cNvPicPr>
          <p:nvPr>
            <p:ph idx="1"/>
          </p:nvPr>
        </p:nvPicPr>
        <p:blipFill>
          <a:blip r:embed="rId2"/>
          <a:stretch>
            <a:fillRect/>
          </a:stretch>
        </p:blipFill>
        <p:spPr>
          <a:xfrm>
            <a:off x="612648" y="1954695"/>
            <a:ext cx="4673030" cy="2884933"/>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C2F7534E-1419-BAC6-390D-FDBCB44B8BA8}"/>
              </a:ext>
            </a:extLst>
          </p:cNvPr>
          <p:cNvPicPr>
            <a:picLocks noChangeAspect="1"/>
          </p:cNvPicPr>
          <p:nvPr/>
        </p:nvPicPr>
        <p:blipFill>
          <a:blip r:embed="rId3"/>
          <a:stretch>
            <a:fillRect/>
          </a:stretch>
        </p:blipFill>
        <p:spPr>
          <a:xfrm>
            <a:off x="5612198" y="2988527"/>
            <a:ext cx="5511800" cy="3320833"/>
          </a:xfrm>
          <a:prstGeom prst="rect">
            <a:avLst/>
          </a:prstGeom>
        </p:spPr>
      </p:pic>
    </p:spTree>
    <p:extLst>
      <p:ext uri="{BB962C8B-B14F-4D97-AF65-F5344CB8AC3E}">
        <p14:creationId xmlns:p14="http://schemas.microsoft.com/office/powerpoint/2010/main" val="145990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029" y="1327182"/>
            <a:ext cx="8446473" cy="4876793"/>
          </a:xfrm>
        </p:spPr>
        <p:txBody>
          <a:bodyPr>
            <a:noAutofit/>
          </a:bodyPr>
          <a:lstStyle/>
          <a:p>
            <a:pPr marL="0" indent="0">
              <a:lnSpc>
                <a:spcPct val="100000"/>
              </a:lnSpc>
              <a:spcBef>
                <a:spcPts val="0"/>
              </a:spcBef>
              <a:buNone/>
            </a:pPr>
            <a:r>
              <a:rPr lang="en-US" sz="2800" b="1" dirty="0">
                <a:latin typeface="Tw Cen MT Condensed Extra Bold" panose="020B0803020202020204" pitchFamily="34" charset="0"/>
              </a:rPr>
              <a:t>Transportability is the process of identifying how to align or fit an EBP to your environment (adaption, not replication)</a:t>
            </a:r>
          </a:p>
          <a:p>
            <a:pPr marL="0" indent="0">
              <a:buNone/>
            </a:pPr>
            <a:r>
              <a:rPr lang="en-US" sz="2800" b="1" dirty="0">
                <a:latin typeface="Tw Cen MT Condensed Extra Bold" panose="020B0803020202020204" pitchFamily="34" charset="0"/>
              </a:rPr>
              <a:t>What shapes do innovations/EBPs take?</a:t>
            </a:r>
          </a:p>
          <a:p>
            <a:pPr lvl="1">
              <a:lnSpc>
                <a:spcPct val="100000"/>
              </a:lnSpc>
              <a:spcBef>
                <a:spcPts val="0"/>
              </a:spcBef>
              <a:buFont typeface="Arial" panose="020B0604020202020204" pitchFamily="34" charset="0"/>
              <a:buChar char="•"/>
            </a:pPr>
            <a:r>
              <a:rPr lang="en-US" sz="2400" b="1" dirty="0">
                <a:solidFill>
                  <a:srgbClr val="7030A0"/>
                </a:solidFill>
                <a:latin typeface="Tw Cen MT Condensed Extra Bold" panose="020B0803020202020204" pitchFamily="34" charset="0"/>
              </a:rPr>
              <a:t>Scientific Robustness </a:t>
            </a:r>
            <a:r>
              <a:rPr lang="en-US" sz="2400" b="1" dirty="0">
                <a:latin typeface="Tw Cen MT Condensed Extra Bold" panose="020B0803020202020204" pitchFamily="34" charset="0"/>
              </a:rPr>
              <a:t>of the research to support the approach in terms of target population, settings, organizations</a:t>
            </a:r>
          </a:p>
          <a:p>
            <a:pPr lvl="1">
              <a:lnSpc>
                <a:spcPct val="100000"/>
              </a:lnSpc>
              <a:spcBef>
                <a:spcPts val="0"/>
              </a:spcBef>
              <a:buFont typeface="Arial" panose="020B0604020202020204" pitchFamily="34" charset="0"/>
              <a:buChar char="•"/>
            </a:pPr>
            <a:r>
              <a:rPr lang="en-US" sz="2400" b="1" dirty="0">
                <a:solidFill>
                  <a:srgbClr val="7030A0"/>
                </a:solidFill>
                <a:latin typeface="Tw Cen MT Condensed Extra Bold" panose="020B0803020202020204" pitchFamily="34" charset="0"/>
              </a:rPr>
              <a:t>Characteristics of Innovation/EBP </a:t>
            </a:r>
            <a:r>
              <a:rPr lang="en-US" sz="2400" b="1" dirty="0">
                <a:latin typeface="Tw Cen MT Condensed Extra Bold" panose="020B0803020202020204" pitchFamily="34" charset="0"/>
              </a:rPr>
              <a:t>that are implemented:  what, why, and how much? and core features emphasized</a:t>
            </a:r>
          </a:p>
          <a:p>
            <a:pPr lvl="1">
              <a:lnSpc>
                <a:spcPct val="100000"/>
              </a:lnSpc>
              <a:spcBef>
                <a:spcPts val="0"/>
              </a:spcBef>
              <a:buFont typeface="Arial" panose="020B0604020202020204" pitchFamily="34" charset="0"/>
              <a:buChar char="•"/>
            </a:pPr>
            <a:r>
              <a:rPr lang="en-US" sz="2400" b="1" dirty="0">
                <a:solidFill>
                  <a:srgbClr val="7030A0"/>
                </a:solidFill>
                <a:latin typeface="Tw Cen MT Condensed Extra Bold" panose="020B0803020202020204" pitchFamily="34" charset="0"/>
              </a:rPr>
              <a:t>Inner Setting</a:t>
            </a:r>
            <a:r>
              <a:rPr lang="en-US" sz="2400" b="1" dirty="0">
                <a:latin typeface="Tw Cen MT Condensed Extra Bold" panose="020B0803020202020204" pitchFamily="34" charset="0"/>
              </a:rPr>
              <a:t>—staff agreement, organizational culture, management supports</a:t>
            </a:r>
          </a:p>
          <a:p>
            <a:pPr lvl="1">
              <a:lnSpc>
                <a:spcPct val="100000"/>
              </a:lnSpc>
              <a:spcBef>
                <a:spcPts val="0"/>
              </a:spcBef>
              <a:buFont typeface="Arial" panose="020B0604020202020204" pitchFamily="34" charset="0"/>
              <a:buChar char="•"/>
            </a:pPr>
            <a:r>
              <a:rPr lang="en-US" sz="2400" b="1" dirty="0">
                <a:solidFill>
                  <a:srgbClr val="7030A0"/>
                </a:solidFill>
                <a:latin typeface="Tw Cen MT Condensed Extra Bold" panose="020B0803020202020204" pitchFamily="34" charset="0"/>
              </a:rPr>
              <a:t>Outer Setting</a:t>
            </a:r>
            <a:r>
              <a:rPr lang="en-US" sz="2400" b="1" dirty="0">
                <a:latin typeface="Tw Cen MT Condensed Extra Bold" panose="020B0803020202020204" pitchFamily="34" charset="0"/>
              </a:rPr>
              <a:t>—stakeholder supports, resources, </a:t>
            </a:r>
            <a:br>
              <a:rPr lang="en-US" sz="2400" b="1" dirty="0">
                <a:latin typeface="Tw Cen MT Condensed Extra Bold" panose="020B0803020202020204" pitchFamily="34" charset="0"/>
              </a:rPr>
            </a:br>
            <a:r>
              <a:rPr lang="en-US" sz="2400" b="1" dirty="0">
                <a:latin typeface="Tw Cen MT Condensed Extra Bold" panose="020B0803020202020204" pitchFamily="34" charset="0"/>
              </a:rPr>
              <a:t>messaging, mission/goals</a:t>
            </a:r>
          </a:p>
          <a:p>
            <a:pPr lvl="1">
              <a:buFont typeface="Arial" panose="020B0604020202020204" pitchFamily="34" charset="0"/>
              <a:buChar char="•"/>
            </a:pPr>
            <a:endParaRPr lang="en-US" sz="2400" dirty="0">
              <a:latin typeface="Tw Cen MT Condensed Extra Bold" panose="020B0803020202020204" pitchFamily="34" charset="0"/>
            </a:endParaRPr>
          </a:p>
        </p:txBody>
      </p:sp>
      <p:sp>
        <p:nvSpPr>
          <p:cNvPr id="8" name="Rectangle 7"/>
          <p:cNvSpPr/>
          <p:nvPr/>
        </p:nvSpPr>
        <p:spPr>
          <a:xfrm>
            <a:off x="1589" y="6334780"/>
            <a:ext cx="12188825" cy="523220"/>
          </a:xfrm>
          <a:prstGeom prst="rect">
            <a:avLst/>
          </a:prstGeom>
          <a:noFill/>
        </p:spPr>
        <p:txBody>
          <a:bodyPr wrap="square" lIns="91440" tIns="45720" rIns="91440" bIns="45720">
            <a:spAutoFit/>
          </a:bodyPr>
          <a:lstStyle/>
          <a:p>
            <a:pPr algn="ctr"/>
            <a:r>
              <a:rPr lang="en-US" sz="2800" spc="300" dirty="0">
                <a:ln w="9525">
                  <a:noFill/>
                  <a:prstDash val="solid"/>
                </a:ln>
                <a:solidFill>
                  <a:schemeClr val="bg1"/>
                </a:solidFill>
                <a:effectLst>
                  <a:outerShdw blurRad="38100" dist="38100" dir="2700000" algn="tl">
                    <a:srgbClr val="000000">
                      <a:alpha val="43137"/>
                    </a:srgbClr>
                  </a:outerShdw>
                </a:effectLst>
                <a:latin typeface="Gill Sans MT Ext Condensed Bold" panose="020B0902020104020203" pitchFamily="34" charset="0"/>
                <a:ea typeface="Arial Unicode MS" panose="020B0604020202020204" pitchFamily="34" charset="-128"/>
                <a:cs typeface="Arial Unicode MS" panose="020B0604020202020204" pitchFamily="34" charset="-128"/>
              </a:rPr>
              <a:t> </a:t>
            </a:r>
            <a:endParaRPr lang="en-US" sz="2800" spc="300" dirty="0">
              <a:ln w="9525">
                <a:noFill/>
                <a:prstDash val="solid"/>
              </a:ln>
              <a:solidFill>
                <a:srgbClr val="0070C0"/>
              </a:solidFill>
              <a:effectLst>
                <a:outerShdw blurRad="38100" dist="38100" dir="2700000" algn="tl">
                  <a:srgbClr val="000000">
                    <a:alpha val="43137"/>
                  </a:srgbClr>
                </a:outerShdw>
              </a:effectLst>
              <a:latin typeface="Gill Sans MT Ext Condensed Bold" panose="020B0902020104020203" pitchFamily="34" charset="0"/>
              <a:ea typeface="Arial Unicode MS" panose="020B0604020202020204" pitchFamily="34" charset="-128"/>
              <a:cs typeface="Arial Unicode MS" panose="020B0604020202020204" pitchFamily="34" charset="-128"/>
            </a:endParaRPr>
          </a:p>
        </p:txBody>
      </p:sp>
      <p:sp>
        <p:nvSpPr>
          <p:cNvPr id="2" name="Rectangle 1"/>
          <p:cNvSpPr/>
          <p:nvPr/>
        </p:nvSpPr>
        <p:spPr>
          <a:xfrm>
            <a:off x="611029" y="126853"/>
            <a:ext cx="11144997" cy="1200329"/>
          </a:xfrm>
          <a:prstGeom prst="rect">
            <a:avLst/>
          </a:prstGeom>
        </p:spPr>
        <p:txBody>
          <a:bodyPr wrap="square">
            <a:spAutoFit/>
          </a:bodyPr>
          <a:lstStyle/>
          <a:p>
            <a:pPr algn="ctr"/>
            <a:r>
              <a:rPr lang="en-US" sz="3600" b="1" dirty="0">
                <a:solidFill>
                  <a:srgbClr val="0070C0"/>
                </a:solidFill>
                <a:latin typeface="Arial Rounded MT Bold" panose="020F0704030504030204" pitchFamily="34" charset="77"/>
              </a:rPr>
              <a:t>Implementation Science </a:t>
            </a:r>
          </a:p>
          <a:p>
            <a:pPr algn="ctr"/>
            <a:r>
              <a:rPr lang="en-US" sz="3600" b="1" dirty="0">
                <a:solidFill>
                  <a:srgbClr val="0070C0"/>
                </a:solidFill>
                <a:latin typeface="Arial Rounded MT Bold" panose="020F0704030504030204" pitchFamily="34" charset="77"/>
              </a:rPr>
              <a:t>Emphasizes Transportability </a:t>
            </a:r>
            <a:endParaRPr lang="en-US" sz="3600" b="1" dirty="0">
              <a:ln w="9525">
                <a:noFill/>
                <a:prstDash val="solid"/>
              </a:ln>
              <a:solidFill>
                <a:srgbClr val="0070C0"/>
              </a:solidFill>
              <a:effectLst>
                <a:outerShdw blurRad="38100" dist="38100" dir="2700000" algn="tl">
                  <a:srgbClr val="000000">
                    <a:alpha val="43137"/>
                  </a:srgbClr>
                </a:outerShdw>
              </a:effectLst>
              <a:latin typeface="Arial Rounded MT Bold" panose="020F0704030504030204" pitchFamily="34" charset="77"/>
              <a:ea typeface="Arial Unicode MS" panose="020B0604020202020204" pitchFamily="34" charset="-128"/>
              <a:cs typeface="Arial Unicode MS" panose="020B0604020202020204" pitchFamily="34" charset="-128"/>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46" t="6444" r="3846" b="6027"/>
          <a:stretch/>
        </p:blipFill>
        <p:spPr>
          <a:xfrm>
            <a:off x="10389714" y="11430"/>
            <a:ext cx="1676401" cy="1828800"/>
          </a:xfrm>
          <a:prstGeom prst="rect">
            <a:avLst/>
          </a:prstGeom>
        </p:spPr>
      </p:pic>
      <p:graphicFrame>
        <p:nvGraphicFramePr>
          <p:cNvPr id="6" name="Content Placeholder 3">
            <a:extLst>
              <a:ext uri="{FF2B5EF4-FFF2-40B4-BE49-F238E27FC236}">
                <a16:creationId xmlns:a16="http://schemas.microsoft.com/office/drawing/2014/main" id="{D7F3ECF4-8903-4B8D-C3DD-D5D36C826533}"/>
              </a:ext>
            </a:extLst>
          </p:cNvPr>
          <p:cNvGraphicFramePr>
            <a:graphicFrameLocks/>
          </p:cNvGraphicFramePr>
          <p:nvPr>
            <p:extLst>
              <p:ext uri="{D42A27DB-BD31-4B8C-83A1-F6EECF244321}">
                <p14:modId xmlns:p14="http://schemas.microsoft.com/office/powerpoint/2010/main" val="286652121"/>
              </p:ext>
            </p:extLst>
          </p:nvPr>
        </p:nvGraphicFramePr>
        <p:xfrm>
          <a:off x="6789353" y="2351700"/>
          <a:ext cx="6363729" cy="4061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253868"/>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21743</TotalTime>
  <Words>3871</Words>
  <Application>Microsoft Macintosh PowerPoint</Application>
  <PresentationFormat>Widescreen</PresentationFormat>
  <Paragraphs>412</Paragraphs>
  <Slides>31</Slides>
  <Notes>11</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Aptos</vt:lpstr>
      <vt:lpstr>Arial</vt:lpstr>
      <vt:lpstr>Arial Rounded MT Bold</vt:lpstr>
      <vt:lpstr>Century Gothic</vt:lpstr>
      <vt:lpstr>Courier New</vt:lpstr>
      <vt:lpstr>Gill Sans MT Ext Condensed Bold</vt:lpstr>
      <vt:lpstr>Helvetica</vt:lpstr>
      <vt:lpstr>Neue Haas Grotesk Text Pro</vt:lpstr>
      <vt:lpstr>OCR A Extended</vt:lpstr>
      <vt:lpstr>proxima-nova</vt:lpstr>
      <vt:lpstr>Roboto</vt:lpstr>
      <vt:lpstr>System Font Regular</vt:lpstr>
      <vt:lpstr>Times New Roman</vt:lpstr>
      <vt:lpstr>Tw Cen MT</vt:lpstr>
      <vt:lpstr>Tw Cen MT Condensed</vt:lpstr>
      <vt:lpstr>Tw Cen MT Condensed Extra Bold</vt:lpstr>
      <vt:lpstr>Wingdings</vt:lpstr>
      <vt:lpstr>VanillaVTI</vt:lpstr>
      <vt:lpstr>"How to Improve" the Psychology  of Criminal Conduct (PCC) and Risk-Need-Responsivity (RNR) Frameworks</vt:lpstr>
      <vt:lpstr>PowerPoint Presentation</vt:lpstr>
      <vt:lpstr>Risk-Need Assessment Tool: (some) State of the Art</vt:lpstr>
      <vt:lpstr>PowerPoint Presentation</vt:lpstr>
      <vt:lpstr>RNR  Unanswered Questions</vt:lpstr>
      <vt:lpstr>How effective is RNR (PCC)?</vt:lpstr>
      <vt:lpstr>Challenges:  Failure to Meet the Promise</vt:lpstr>
      <vt:lpstr>Implementation Science:  A Tool for Addressing the Achilles Heal of RNR Implementation</vt:lpstr>
      <vt:lpstr>PowerPoint Presentation</vt:lpstr>
      <vt:lpstr>Challenge 1:  Staffing of correctional agencies  </vt:lpstr>
      <vt:lpstr>Implementation Affects RNR Utilization</vt:lpstr>
      <vt:lpstr>What do we know about successful reforms?</vt:lpstr>
      <vt:lpstr>Challenge 2:  Practice Frameworks are under (or never) utilized   </vt:lpstr>
      <vt:lpstr>Practice Frameworks (Policy Guidance)</vt:lpstr>
      <vt:lpstr>PowerPoint Presentation</vt:lpstr>
      <vt:lpstr>Example of Appropriateness Statement: Collateral Contacts</vt:lpstr>
      <vt:lpstr>Example of Appropriateness Statement for Substance Use Evaluations</vt:lpstr>
      <vt:lpstr>The Appropriateness Statements Package</vt:lpstr>
      <vt:lpstr>Searching Appropriateness Statements</vt:lpstr>
      <vt:lpstr>Using Appropriateness Statements</vt:lpstr>
      <vt:lpstr>Challenge 3:  Modernize and update the RNR/PCC models with new scientific information and practical realities   </vt:lpstr>
      <vt:lpstr>Fidelity : Consistency between RNR &amp; case plan</vt:lpstr>
      <vt:lpstr>Program Needs based on System Capacity to Provide Needed Services </vt:lpstr>
      <vt:lpstr>Social Determinants of Health are Not Integrated into RNR</vt:lpstr>
      <vt:lpstr>Source for Research         Practice </vt:lpstr>
      <vt:lpstr>Next Generation of RNR To Address Research &amp; Practical Realities</vt:lpstr>
      <vt:lpstr>Revised RNR Framework</vt:lpstr>
      <vt:lpstr>Check Out Some Tools of the Trade!</vt:lpstr>
      <vt:lpstr>PowerPoint Presentation</vt:lpstr>
      <vt:lpstr>References (some favored ones)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Faye S Taxman</dc:creator>
  <cp:lastModifiedBy>Byrne, James</cp:lastModifiedBy>
  <cp:revision>34</cp:revision>
  <dcterms:created xsi:type="dcterms:W3CDTF">2025-04-02T12:47:11Z</dcterms:created>
  <dcterms:modified xsi:type="dcterms:W3CDTF">2025-05-20T14:48:41Z</dcterms:modified>
</cp:coreProperties>
</file>